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3"/>
  </p:notesMasterIdLst>
  <p:sldIdLst>
    <p:sldId id="260" r:id="rId2"/>
    <p:sldId id="287" r:id="rId3"/>
    <p:sldId id="263" r:id="rId4"/>
    <p:sldId id="277" r:id="rId5"/>
    <p:sldId id="278" r:id="rId6"/>
    <p:sldId id="286" r:id="rId7"/>
    <p:sldId id="281" r:id="rId8"/>
    <p:sldId id="279" r:id="rId9"/>
    <p:sldId id="284" r:id="rId10"/>
    <p:sldId id="283" r:id="rId11"/>
    <p:sldId id="288" r:id="rId12"/>
  </p:sldIdLst>
  <p:sldSz cx="9144000" cy="6858000" type="screen4x3"/>
  <p:notesSz cx="6797675" cy="9928225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77F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3" autoAdjust="0"/>
    <p:restoredTop sz="94662" autoAdjust="0"/>
  </p:normalViewPr>
  <p:slideViewPr>
    <p:cSldViewPr>
      <p:cViewPr>
        <p:scale>
          <a:sx n="77" d="100"/>
          <a:sy n="77" d="100"/>
        </p:scale>
        <p:origin x="-117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E88087-C8BD-425F-9CE0-3B3A71DD3985}" type="datetimeFigureOut">
              <a:rPr lang="tr-TR" smtClean="0"/>
              <a:t>21.12.2017</a:t>
            </a:fld>
            <a:endParaRPr lang="tr-T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9B12CD-18F6-48C2-9FBF-09F51CC0AFD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09471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9B12CD-18F6-48C2-9FBF-09F51CC0AFDD}" type="slidenum">
              <a:rPr lang="tr-TR" smtClean="0">
                <a:solidFill>
                  <a:prstClr val="black"/>
                </a:solidFill>
              </a:rPr>
              <a:pPr/>
              <a:t>2</a:t>
            </a:fld>
            <a:endParaRPr lang="tr-T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3385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9B12CD-18F6-48C2-9FBF-09F51CC0AFDD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872327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9B12CD-18F6-48C2-9FBF-09F51CC0AFDD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872327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9880D-D545-48F8-80DE-FFA7D55CEC1B}" type="datetimeFigureOut">
              <a:rPr lang="tr-TR" smtClean="0"/>
              <a:t>21.12.2017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3C471-E905-49C3-9EC5-29A9A49DF403}" type="slidenum">
              <a:rPr lang="tr-TR" smtClean="0"/>
              <a:t>‹#›</a:t>
            </a:fld>
            <a:endParaRPr lang="tr-TR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4345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9880D-D545-48F8-80DE-FFA7D55CEC1B}" type="datetimeFigureOut">
              <a:rPr lang="tr-TR" smtClean="0"/>
              <a:t>21.12.2017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3C471-E905-49C3-9EC5-29A9A49DF40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96376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9880D-D545-48F8-80DE-FFA7D55CEC1B}" type="datetimeFigureOut">
              <a:rPr lang="tr-TR" smtClean="0"/>
              <a:t>21.12.2017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3C471-E905-49C3-9EC5-29A9A49DF40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08842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9880D-D545-48F8-80DE-FFA7D55CEC1B}" type="datetimeFigureOut">
              <a:rPr lang="tr-TR" smtClean="0"/>
              <a:t>21.12.2017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3C471-E905-49C3-9EC5-29A9A49DF40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62904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9880D-D545-48F8-80DE-FFA7D55CEC1B}" type="datetimeFigureOut">
              <a:rPr lang="tr-TR" smtClean="0"/>
              <a:t>21.12.2017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3C471-E905-49C3-9EC5-29A9A49DF403}" type="slidenum">
              <a:rPr lang="tr-TR" smtClean="0"/>
              <a:t>‹#›</a:t>
            </a:fld>
            <a:endParaRPr lang="tr-TR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67827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9880D-D545-48F8-80DE-FFA7D55CEC1B}" type="datetimeFigureOut">
              <a:rPr lang="tr-TR" smtClean="0"/>
              <a:t>21.12.2017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3C471-E905-49C3-9EC5-29A9A49DF40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69944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9880D-D545-48F8-80DE-FFA7D55CEC1B}" type="datetimeFigureOut">
              <a:rPr lang="tr-TR" smtClean="0"/>
              <a:t>21.12.2017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3C471-E905-49C3-9EC5-29A9A49DF40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22491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9880D-D545-48F8-80DE-FFA7D55CEC1B}" type="datetimeFigureOut">
              <a:rPr lang="tr-TR" smtClean="0"/>
              <a:t>21.12.2017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3C471-E905-49C3-9EC5-29A9A49DF40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99975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9880D-D545-48F8-80DE-FFA7D55CEC1B}" type="datetimeFigureOut">
              <a:rPr lang="tr-TR" smtClean="0"/>
              <a:t>21.12.2017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3C471-E905-49C3-9EC5-29A9A49DF40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309166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B599880D-D545-48F8-80DE-FFA7D55CEC1B}" type="datetimeFigureOut">
              <a:rPr lang="tr-TR" smtClean="0"/>
              <a:t>21.12.2017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123C471-E905-49C3-9EC5-29A9A49DF40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83634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9880D-D545-48F8-80DE-FFA7D55CEC1B}" type="datetimeFigureOut">
              <a:rPr lang="tr-TR" smtClean="0"/>
              <a:t>21.12.2017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3C471-E905-49C3-9EC5-29A9A49DF40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91285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599880D-D545-48F8-80DE-FFA7D55CEC1B}" type="datetimeFigureOut">
              <a:rPr lang="tr-TR" smtClean="0"/>
              <a:t>21.12.2017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123C471-E905-49C3-9EC5-29A9A49DF403}" type="slidenum">
              <a:rPr lang="tr-TR" smtClean="0"/>
              <a:t>‹#›</a:t>
            </a:fld>
            <a:endParaRPr lang="tr-TR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5368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hyperlink" Target="mailto:info@kaucukdernegi.org.tr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46631" y="1871899"/>
            <a:ext cx="7056784" cy="2846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mbria" panose="02040503050406030204" pitchFamily="18" charset="0"/>
                <a:cs typeface="Times New Roman" panose="02020603050405020304" pitchFamily="18" charset="0"/>
              </a:rPr>
              <a:t>RUBBER ASSOCIATION</a:t>
            </a:r>
          </a:p>
          <a:p>
            <a:pPr algn="ctr"/>
            <a:endParaRPr lang="tr-TR" sz="3300" b="1" spc="6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tr-TR" sz="33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mbria" panose="02040503050406030204" pitchFamily="18" charset="0"/>
                <a:cs typeface="Times New Roman" panose="02020603050405020304" pitchFamily="18" charset="0"/>
              </a:rPr>
              <a:t>SPONSORSHIP</a:t>
            </a:r>
          </a:p>
          <a:p>
            <a:pPr algn="ctr"/>
            <a:r>
              <a:rPr lang="tr-TR" sz="33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mbria" panose="02040503050406030204" pitchFamily="18" charset="0"/>
                <a:cs typeface="Times New Roman" panose="02020603050405020304" pitchFamily="18" charset="0"/>
              </a:rPr>
              <a:t>OPPORTUNITIES</a:t>
            </a:r>
          </a:p>
          <a:p>
            <a:pPr algn="ctr"/>
            <a:endParaRPr lang="tr-TR" sz="4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116632"/>
            <a:ext cx="1358174" cy="1682283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2187798" y="4653136"/>
            <a:ext cx="497445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5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RUBBER</a:t>
            </a:r>
            <a:r>
              <a:rPr lang="tr-TR" sz="5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</a:t>
            </a:r>
            <a:r>
              <a:rPr lang="tr-TR" sz="5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tr-TR" sz="5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mbria" panose="02040503050406030204" pitchFamily="18" charset="0"/>
                <a:cs typeface="Times New Roman" panose="02020603050405020304" pitchFamily="18" charset="0"/>
              </a:rPr>
              <a:t>‘18</a:t>
            </a:r>
            <a:endParaRPr lang="tr-TR" sz="5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7856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Resim 1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40" t="8420" r="29840" b="34880"/>
          <a:stretch/>
        </p:blipFill>
        <p:spPr>
          <a:xfrm>
            <a:off x="179512" y="5801518"/>
            <a:ext cx="1232932" cy="1155874"/>
          </a:xfrm>
          <a:prstGeom prst="rect">
            <a:avLst/>
          </a:prstGeom>
        </p:spPr>
      </p:pic>
      <p:sp>
        <p:nvSpPr>
          <p:cNvPr id="20" name="TextBox 5"/>
          <p:cNvSpPr txBox="1"/>
          <p:nvPr/>
        </p:nvSpPr>
        <p:spPr>
          <a:xfrm>
            <a:off x="2609782" y="303039"/>
            <a:ext cx="48605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600" b="1" dirty="0" smtClean="0">
                <a:solidFill>
                  <a:schemeClr val="tx2"/>
                </a:solidFill>
              </a:rPr>
              <a:t>SPONSORSHIP OPTIONS</a:t>
            </a:r>
            <a:endParaRPr lang="tr-TR" sz="2600" b="1" dirty="0">
              <a:solidFill>
                <a:schemeClr val="tx2"/>
              </a:solidFill>
            </a:endParaRPr>
          </a:p>
        </p:txBody>
      </p:sp>
      <p:sp>
        <p:nvSpPr>
          <p:cNvPr id="21" name="TextBox 1"/>
          <p:cNvSpPr txBox="1"/>
          <p:nvPr/>
        </p:nvSpPr>
        <p:spPr>
          <a:xfrm>
            <a:off x="762507" y="2877242"/>
            <a:ext cx="37774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b="1" u="sng" dirty="0" err="1" smtClean="0">
                <a:solidFill>
                  <a:schemeClr val="tx2"/>
                </a:solidFill>
              </a:rPr>
              <a:t>Opening</a:t>
            </a:r>
            <a:r>
              <a:rPr lang="tr-TR" sz="2200" b="1" u="sng" dirty="0" smtClean="0">
                <a:solidFill>
                  <a:schemeClr val="tx2"/>
                </a:solidFill>
              </a:rPr>
              <a:t> a </a:t>
            </a:r>
            <a:r>
              <a:rPr lang="tr-TR" sz="2200" b="1" u="sng" dirty="0" err="1" smtClean="0">
                <a:solidFill>
                  <a:schemeClr val="tx2"/>
                </a:solidFill>
              </a:rPr>
              <a:t>stand</a:t>
            </a:r>
            <a:r>
              <a:rPr lang="tr-TR" sz="2200" b="1" u="sng" dirty="0" smtClean="0">
                <a:solidFill>
                  <a:schemeClr val="tx2"/>
                </a:solidFill>
              </a:rPr>
              <a:t> </a:t>
            </a:r>
            <a:endParaRPr lang="tr-TR" sz="2200" b="1" u="sng" dirty="0">
              <a:solidFill>
                <a:schemeClr val="tx2"/>
              </a:solidFill>
            </a:endParaRPr>
          </a:p>
          <a:p>
            <a:endParaRPr lang="tr-TR" sz="2200" b="1" u="sng" dirty="0">
              <a:solidFill>
                <a:schemeClr val="tx2"/>
              </a:solidFill>
            </a:endParaRPr>
          </a:p>
        </p:txBody>
      </p:sp>
      <p:sp>
        <p:nvSpPr>
          <p:cNvPr id="22" name="TextBox 1"/>
          <p:cNvSpPr txBox="1"/>
          <p:nvPr/>
        </p:nvSpPr>
        <p:spPr>
          <a:xfrm>
            <a:off x="762507" y="1283773"/>
            <a:ext cx="37774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b="1" u="sng" dirty="0" err="1" smtClean="0">
                <a:solidFill>
                  <a:schemeClr val="tx2"/>
                </a:solidFill>
              </a:rPr>
              <a:t>Notepad</a:t>
            </a:r>
            <a:r>
              <a:rPr lang="tr-TR" sz="2200" b="1" u="sng" dirty="0" smtClean="0">
                <a:solidFill>
                  <a:schemeClr val="tx2"/>
                </a:solidFill>
              </a:rPr>
              <a:t> </a:t>
            </a:r>
            <a:r>
              <a:rPr lang="tr-TR" sz="2200" b="1" u="sng" dirty="0" err="1" smtClean="0">
                <a:solidFill>
                  <a:schemeClr val="tx2"/>
                </a:solidFill>
              </a:rPr>
              <a:t>Sponsorship</a:t>
            </a:r>
            <a:endParaRPr lang="tr-TR" sz="2200" b="1" u="sng" dirty="0">
              <a:solidFill>
                <a:schemeClr val="tx2"/>
              </a:solidFill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260936" y="1993695"/>
            <a:ext cx="7272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Single </a:t>
            </a:r>
            <a:r>
              <a:rPr lang="en-US" sz="2000" dirty="0" smtClean="0">
                <a:solidFill>
                  <a:schemeClr val="tx2"/>
                </a:solidFill>
              </a:rPr>
              <a:t>colored </a:t>
            </a:r>
            <a:r>
              <a:rPr lang="en-US" sz="2000" dirty="0">
                <a:solidFill>
                  <a:schemeClr val="tx2"/>
                </a:solidFill>
              </a:rPr>
              <a:t>sponsor logo on the notepads that are given inside the registration bags </a:t>
            </a:r>
            <a:endParaRPr lang="tr-TR" sz="2000" dirty="0">
              <a:solidFill>
                <a:schemeClr val="tx2"/>
              </a:solidFill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260936" y="3504210"/>
            <a:ext cx="77768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000" dirty="0" smtClean="0">
                <a:solidFill>
                  <a:schemeClr val="tx2"/>
                </a:solidFill>
              </a:rPr>
              <a:t>4 </a:t>
            </a:r>
            <a:r>
              <a:rPr lang="tr-TR" sz="2000" dirty="0" err="1" smtClean="0">
                <a:solidFill>
                  <a:schemeClr val="tx2"/>
                </a:solidFill>
              </a:rPr>
              <a:t>sqm</a:t>
            </a:r>
            <a:r>
              <a:rPr lang="tr-TR" sz="2000" dirty="0" smtClean="0">
                <a:solidFill>
                  <a:schemeClr val="tx2"/>
                </a:solidFill>
              </a:rPr>
              <a:t> </a:t>
            </a:r>
            <a:r>
              <a:rPr lang="tr-TR" sz="2000" dirty="0" err="1" smtClean="0">
                <a:solidFill>
                  <a:schemeClr val="tx2"/>
                </a:solidFill>
              </a:rPr>
              <a:t>stand</a:t>
            </a:r>
            <a:r>
              <a:rPr lang="tr-TR" sz="2000" dirty="0" smtClean="0">
                <a:solidFill>
                  <a:schemeClr val="tx2"/>
                </a:solidFill>
              </a:rPr>
              <a:t> </a:t>
            </a:r>
            <a:r>
              <a:rPr lang="tr-TR" sz="2000" dirty="0" err="1" smtClean="0">
                <a:solidFill>
                  <a:schemeClr val="tx2"/>
                </a:solidFill>
              </a:rPr>
              <a:t>area</a:t>
            </a:r>
            <a:endParaRPr lang="en-US" sz="2000" dirty="0">
              <a:solidFill>
                <a:schemeClr val="tx2"/>
              </a:solidFill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7258978" y="3789155"/>
            <a:ext cx="8835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2.500 €</a:t>
            </a:r>
            <a:endParaRPr lang="tr-TR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0" name="Straight Connector 4"/>
          <p:cNvCxnSpPr/>
          <p:nvPr/>
        </p:nvCxnSpPr>
        <p:spPr>
          <a:xfrm>
            <a:off x="1403648" y="6079724"/>
            <a:ext cx="7272808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1"/>
          <p:cNvSpPr txBox="1"/>
          <p:nvPr/>
        </p:nvSpPr>
        <p:spPr>
          <a:xfrm>
            <a:off x="765182" y="4125811"/>
            <a:ext cx="37774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b="1" u="sng" dirty="0" err="1">
                <a:solidFill>
                  <a:schemeClr val="tx2"/>
                </a:solidFill>
              </a:rPr>
              <a:t>Opening</a:t>
            </a:r>
            <a:r>
              <a:rPr lang="tr-TR" sz="2200" b="1" u="sng" dirty="0">
                <a:solidFill>
                  <a:schemeClr val="tx2"/>
                </a:solidFill>
              </a:rPr>
              <a:t> a </a:t>
            </a:r>
            <a:r>
              <a:rPr lang="tr-TR" sz="2200" b="1" u="sng" dirty="0" err="1">
                <a:solidFill>
                  <a:schemeClr val="tx2"/>
                </a:solidFill>
              </a:rPr>
              <a:t>stand</a:t>
            </a:r>
            <a:r>
              <a:rPr lang="tr-TR" sz="2200" b="1" u="sng" dirty="0">
                <a:solidFill>
                  <a:schemeClr val="tx2"/>
                </a:solidFill>
              </a:rPr>
              <a:t> </a:t>
            </a:r>
          </a:p>
          <a:p>
            <a:endParaRPr lang="tr-TR" sz="2200" b="1" u="sng" dirty="0">
              <a:solidFill>
                <a:schemeClr val="tx2"/>
              </a:solidFill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1260936" y="4617222"/>
            <a:ext cx="77768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000" dirty="0">
                <a:solidFill>
                  <a:schemeClr val="tx2"/>
                </a:solidFill>
              </a:rPr>
              <a:t>4 </a:t>
            </a:r>
            <a:r>
              <a:rPr lang="tr-TR" sz="2000" dirty="0" err="1">
                <a:solidFill>
                  <a:schemeClr val="tx2"/>
                </a:solidFill>
              </a:rPr>
              <a:t>sqm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tr-TR" sz="2000" dirty="0" err="1">
                <a:solidFill>
                  <a:schemeClr val="tx2"/>
                </a:solidFill>
              </a:rPr>
              <a:t>stand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tr-TR" sz="2000" dirty="0" err="1">
                <a:solidFill>
                  <a:schemeClr val="tx2"/>
                </a:solidFill>
              </a:rPr>
              <a:t>area</a:t>
            </a:r>
            <a:endParaRPr lang="en-US" sz="2000" dirty="0">
              <a:solidFill>
                <a:schemeClr val="tx2"/>
              </a:solidFill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7258978" y="4859076"/>
            <a:ext cx="8835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1.500 €</a:t>
            </a:r>
            <a:endParaRPr lang="tr-TR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7258978" y="2614260"/>
            <a:ext cx="8835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1.250 €</a:t>
            </a:r>
            <a:endParaRPr lang="tr-TR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06845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403648" y="6079724"/>
            <a:ext cx="7272808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040052" y="4997463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err="1" smtClean="0">
                <a:solidFill>
                  <a:srgbClr val="637052"/>
                </a:solidFill>
              </a:rPr>
              <a:t>Thank</a:t>
            </a:r>
            <a:r>
              <a:rPr lang="tr-TR" sz="2400" b="1" dirty="0" smtClean="0">
                <a:solidFill>
                  <a:srgbClr val="637052"/>
                </a:solidFill>
              </a:rPr>
              <a:t> </a:t>
            </a:r>
            <a:r>
              <a:rPr lang="tr-TR" sz="2400" b="1" dirty="0" err="1" smtClean="0">
                <a:solidFill>
                  <a:srgbClr val="637052"/>
                </a:solidFill>
              </a:rPr>
              <a:t>You</a:t>
            </a:r>
            <a:r>
              <a:rPr lang="tr-TR" sz="2400" b="1" dirty="0" smtClean="0">
                <a:solidFill>
                  <a:srgbClr val="637052"/>
                </a:solidFill>
              </a:rPr>
              <a:t>...</a:t>
            </a:r>
            <a:endParaRPr lang="tr-TR" sz="2400" b="1" dirty="0">
              <a:solidFill>
                <a:srgbClr val="63705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5576" y="836712"/>
            <a:ext cx="7089818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u="sng" dirty="0" smtClean="0">
                <a:solidFill>
                  <a:srgbClr val="637052"/>
                </a:solidFill>
              </a:rPr>
              <a:t>CONTACTS:</a:t>
            </a:r>
            <a:endParaRPr lang="tr-TR" sz="2000" b="1" u="sng" dirty="0">
              <a:solidFill>
                <a:srgbClr val="637052"/>
              </a:solidFill>
            </a:endParaRPr>
          </a:p>
          <a:p>
            <a:endParaRPr lang="tr-TR" sz="2000" b="1" dirty="0" smtClean="0">
              <a:solidFill>
                <a:srgbClr val="637052"/>
              </a:solidFill>
            </a:endParaRPr>
          </a:p>
          <a:p>
            <a:r>
              <a:rPr lang="tr-TR" sz="2000" b="1" dirty="0" smtClean="0">
                <a:solidFill>
                  <a:srgbClr val="637052"/>
                </a:solidFill>
              </a:rPr>
              <a:t>Ganimet GENÇ</a:t>
            </a:r>
            <a:endParaRPr lang="tr-TR" sz="2000" b="1" dirty="0">
              <a:solidFill>
                <a:srgbClr val="637052"/>
              </a:solidFill>
            </a:endParaRPr>
          </a:p>
          <a:p>
            <a:r>
              <a:rPr lang="tr-TR" sz="2000" b="1" dirty="0">
                <a:solidFill>
                  <a:srgbClr val="637052"/>
                </a:solidFill>
              </a:rPr>
              <a:t>g</a:t>
            </a:r>
            <a:r>
              <a:rPr lang="tr-TR" sz="2000" b="1" dirty="0" smtClean="0">
                <a:solidFill>
                  <a:srgbClr val="637052"/>
                </a:solidFill>
              </a:rPr>
              <a:t>animet.genc@kaucukdernegi.org.tr</a:t>
            </a:r>
          </a:p>
          <a:p>
            <a:endParaRPr lang="tr-TR" sz="2000" b="1" dirty="0">
              <a:solidFill>
                <a:srgbClr val="637052"/>
              </a:solidFill>
            </a:endParaRPr>
          </a:p>
          <a:p>
            <a:r>
              <a:rPr lang="tr-TR" sz="2000" b="1" dirty="0">
                <a:solidFill>
                  <a:srgbClr val="637052"/>
                </a:solidFill>
              </a:rPr>
              <a:t>Nalan Kibar</a:t>
            </a:r>
          </a:p>
          <a:p>
            <a:r>
              <a:rPr lang="tr-TR" sz="2000" b="1" dirty="0" smtClean="0">
                <a:solidFill>
                  <a:srgbClr val="637052"/>
                </a:solidFill>
              </a:rPr>
              <a:t>nalan.kibar@kaucukdernegi.org.tr</a:t>
            </a:r>
            <a:endParaRPr lang="tr-TR" sz="2000" b="1" dirty="0">
              <a:solidFill>
                <a:srgbClr val="637052"/>
              </a:solidFill>
            </a:endParaRPr>
          </a:p>
          <a:p>
            <a:endParaRPr lang="tr-TR" sz="2000" b="1" dirty="0" smtClean="0">
              <a:solidFill>
                <a:srgbClr val="637052"/>
              </a:solidFill>
            </a:endParaRPr>
          </a:p>
          <a:p>
            <a:r>
              <a:rPr lang="tr-TR" sz="2000" dirty="0">
                <a:hlinkClick r:id="rId2"/>
              </a:rPr>
              <a:t>info@kaucukdernegi.org.tr</a:t>
            </a:r>
            <a:r>
              <a:rPr lang="tr-TR" sz="2000" dirty="0"/>
              <a:t/>
            </a:r>
            <a:br>
              <a:rPr lang="tr-TR" sz="2000" dirty="0"/>
            </a:br>
            <a:endParaRPr lang="tr-TR" sz="2000" b="1" dirty="0">
              <a:solidFill>
                <a:srgbClr val="637052"/>
              </a:solidFill>
            </a:endParaRPr>
          </a:p>
          <a:p>
            <a:endParaRPr lang="tr-TR" sz="2000" b="1" dirty="0">
              <a:solidFill>
                <a:srgbClr val="637052"/>
              </a:solidFill>
            </a:endParaRPr>
          </a:p>
          <a:p>
            <a:endParaRPr lang="tr-TR" sz="2000" b="1" dirty="0" smtClean="0">
              <a:solidFill>
                <a:srgbClr val="637052"/>
              </a:solidFill>
            </a:endParaRPr>
          </a:p>
          <a:p>
            <a:r>
              <a:rPr lang="tr-TR" sz="2000" b="1" dirty="0" smtClean="0">
                <a:solidFill>
                  <a:srgbClr val="637052"/>
                </a:solidFill>
              </a:rPr>
              <a:t>Tel</a:t>
            </a:r>
            <a:r>
              <a:rPr lang="tr-TR" sz="2000" b="1" dirty="0" smtClean="0">
                <a:solidFill>
                  <a:srgbClr val="637052"/>
                </a:solidFill>
              </a:rPr>
              <a:t>:+902123204167   /   +902123206349</a:t>
            </a:r>
            <a:endParaRPr lang="tr-TR" sz="2000" b="1" dirty="0" smtClean="0">
              <a:solidFill>
                <a:srgbClr val="637052"/>
              </a:solidFill>
            </a:endParaRPr>
          </a:p>
          <a:p>
            <a:endParaRPr lang="tr-TR" sz="2000" b="1" u="sng" dirty="0">
              <a:solidFill>
                <a:srgbClr val="637052"/>
              </a:solidFill>
            </a:endParaRPr>
          </a:p>
          <a:p>
            <a:endParaRPr lang="tr-TR" sz="2000" b="1" u="sng" dirty="0">
              <a:solidFill>
                <a:srgbClr val="637052"/>
              </a:solidFill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40" t="8420" r="29840" b="34880"/>
          <a:stretch/>
        </p:blipFill>
        <p:spPr>
          <a:xfrm>
            <a:off x="179512" y="5801518"/>
            <a:ext cx="1232932" cy="1155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739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3528" y="367619"/>
            <a:ext cx="60164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RUBBER</a:t>
            </a:r>
            <a:r>
              <a:rPr lang="tr-TR" sz="4000" b="1" dirty="0" smtClean="0">
                <a:solidFill>
                  <a:srgbClr val="E48312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</a:t>
            </a:r>
            <a:r>
              <a:rPr lang="tr-TR" sz="4000" b="1" dirty="0" smtClean="0">
                <a:solidFill>
                  <a:srgbClr val="6370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’18 ISTANBUL </a:t>
            </a:r>
            <a:endParaRPr lang="tr-TR" sz="4000" b="1" dirty="0">
              <a:solidFill>
                <a:srgbClr val="0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3528" y="2400235"/>
            <a:ext cx="8840425" cy="1954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tr-TR" sz="2000" dirty="0" err="1" smtClean="0">
                <a:solidFill>
                  <a:srgbClr val="637052"/>
                </a:solidFill>
              </a:rPr>
              <a:t>Where</a:t>
            </a:r>
            <a:r>
              <a:rPr lang="tr-TR" sz="2000" dirty="0" smtClean="0">
                <a:solidFill>
                  <a:srgbClr val="637052"/>
                </a:solidFill>
              </a:rPr>
              <a:t> </a:t>
            </a:r>
            <a:r>
              <a:rPr lang="tr-TR" sz="2000" dirty="0" err="1" smtClean="0">
                <a:solidFill>
                  <a:srgbClr val="637052"/>
                </a:solidFill>
              </a:rPr>
              <a:t>all</a:t>
            </a:r>
            <a:r>
              <a:rPr lang="tr-TR" sz="2000" dirty="0" smtClean="0">
                <a:solidFill>
                  <a:srgbClr val="637052"/>
                </a:solidFill>
              </a:rPr>
              <a:t> </a:t>
            </a:r>
            <a:r>
              <a:rPr lang="tr-TR" sz="2000" dirty="0" err="1" smtClean="0">
                <a:solidFill>
                  <a:srgbClr val="637052"/>
                </a:solidFill>
              </a:rPr>
              <a:t>representatives</a:t>
            </a:r>
            <a:r>
              <a:rPr lang="tr-TR" sz="2000" dirty="0" smtClean="0">
                <a:solidFill>
                  <a:srgbClr val="637052"/>
                </a:solidFill>
              </a:rPr>
              <a:t> </a:t>
            </a:r>
            <a:r>
              <a:rPr lang="tr-TR" sz="2000" dirty="0" err="1" smtClean="0">
                <a:solidFill>
                  <a:srgbClr val="637052"/>
                </a:solidFill>
              </a:rPr>
              <a:t>and</a:t>
            </a:r>
            <a:r>
              <a:rPr lang="tr-TR" sz="2000" dirty="0" smtClean="0">
                <a:solidFill>
                  <a:srgbClr val="637052"/>
                </a:solidFill>
              </a:rPr>
              <a:t> </a:t>
            </a:r>
            <a:r>
              <a:rPr lang="tr-TR" sz="2000" dirty="0" err="1" smtClean="0">
                <a:solidFill>
                  <a:srgbClr val="637052"/>
                </a:solidFill>
              </a:rPr>
              <a:t>members</a:t>
            </a:r>
            <a:r>
              <a:rPr lang="tr-TR" sz="2000" dirty="0" smtClean="0">
                <a:solidFill>
                  <a:srgbClr val="637052"/>
                </a:solidFill>
              </a:rPr>
              <a:t> of </a:t>
            </a:r>
            <a:r>
              <a:rPr lang="tr-TR" sz="2000" dirty="0" err="1" smtClean="0">
                <a:solidFill>
                  <a:srgbClr val="637052"/>
                </a:solidFill>
              </a:rPr>
              <a:t>the</a:t>
            </a:r>
            <a:r>
              <a:rPr lang="tr-TR" sz="2000" dirty="0" smtClean="0">
                <a:solidFill>
                  <a:srgbClr val="637052"/>
                </a:solidFill>
              </a:rPr>
              <a:t> </a:t>
            </a:r>
            <a:r>
              <a:rPr lang="tr-TR" sz="2000" dirty="0" err="1" smtClean="0">
                <a:solidFill>
                  <a:srgbClr val="637052"/>
                </a:solidFill>
              </a:rPr>
              <a:t>rubber</a:t>
            </a:r>
            <a:r>
              <a:rPr lang="tr-TR" sz="2000" dirty="0" smtClean="0">
                <a:solidFill>
                  <a:srgbClr val="637052"/>
                </a:solidFill>
              </a:rPr>
              <a:t> </a:t>
            </a:r>
            <a:r>
              <a:rPr lang="tr-TR" sz="2000" dirty="0" err="1" smtClean="0">
                <a:solidFill>
                  <a:srgbClr val="637052"/>
                </a:solidFill>
              </a:rPr>
              <a:t>sector</a:t>
            </a:r>
            <a:r>
              <a:rPr lang="tr-TR" sz="2000" dirty="0" smtClean="0">
                <a:solidFill>
                  <a:srgbClr val="637052"/>
                </a:solidFill>
              </a:rPr>
              <a:t> </a:t>
            </a:r>
            <a:r>
              <a:rPr lang="tr-TR" sz="2000" dirty="0" err="1" smtClean="0">
                <a:solidFill>
                  <a:srgbClr val="637052"/>
                </a:solidFill>
              </a:rPr>
              <a:t>from</a:t>
            </a:r>
            <a:r>
              <a:rPr lang="tr-TR" sz="2000" dirty="0" smtClean="0">
                <a:solidFill>
                  <a:srgbClr val="637052"/>
                </a:solidFill>
              </a:rPr>
              <a:t> </a:t>
            </a:r>
            <a:r>
              <a:rPr lang="tr-TR" sz="2000" dirty="0" err="1" smtClean="0">
                <a:solidFill>
                  <a:srgbClr val="637052"/>
                </a:solidFill>
              </a:rPr>
              <a:t>universities</a:t>
            </a:r>
            <a:r>
              <a:rPr lang="tr-TR" sz="2000" dirty="0" smtClean="0">
                <a:solidFill>
                  <a:srgbClr val="637052"/>
                </a:solidFill>
              </a:rPr>
              <a:t> </a:t>
            </a:r>
            <a:r>
              <a:rPr lang="tr-TR" sz="2000" dirty="0" err="1" smtClean="0">
                <a:solidFill>
                  <a:srgbClr val="637052"/>
                </a:solidFill>
              </a:rPr>
              <a:t>the</a:t>
            </a:r>
            <a:r>
              <a:rPr lang="tr-TR" sz="2000" dirty="0" smtClean="0">
                <a:solidFill>
                  <a:srgbClr val="637052"/>
                </a:solidFill>
              </a:rPr>
              <a:t> </a:t>
            </a:r>
            <a:r>
              <a:rPr lang="tr-TR" sz="2000" dirty="0" err="1" smtClean="0">
                <a:solidFill>
                  <a:srgbClr val="637052"/>
                </a:solidFill>
              </a:rPr>
              <a:t>public</a:t>
            </a:r>
            <a:r>
              <a:rPr lang="tr-TR" sz="2000" dirty="0" smtClean="0">
                <a:solidFill>
                  <a:srgbClr val="637052"/>
                </a:solidFill>
              </a:rPr>
              <a:t> </a:t>
            </a:r>
            <a:r>
              <a:rPr lang="tr-TR" sz="2000" dirty="0" err="1" smtClean="0">
                <a:solidFill>
                  <a:srgbClr val="637052"/>
                </a:solidFill>
              </a:rPr>
              <a:t>and</a:t>
            </a:r>
            <a:r>
              <a:rPr lang="tr-TR" sz="2000" dirty="0" smtClean="0">
                <a:solidFill>
                  <a:srgbClr val="637052"/>
                </a:solidFill>
              </a:rPr>
              <a:t> </a:t>
            </a:r>
            <a:r>
              <a:rPr lang="tr-TR" sz="2000" dirty="0" err="1" smtClean="0">
                <a:solidFill>
                  <a:srgbClr val="637052"/>
                </a:solidFill>
              </a:rPr>
              <a:t>the</a:t>
            </a:r>
            <a:r>
              <a:rPr lang="tr-TR" sz="2000" dirty="0" smtClean="0">
                <a:solidFill>
                  <a:srgbClr val="637052"/>
                </a:solidFill>
              </a:rPr>
              <a:t> </a:t>
            </a:r>
            <a:r>
              <a:rPr lang="tr-TR" sz="2000" dirty="0" err="1" smtClean="0">
                <a:solidFill>
                  <a:srgbClr val="637052"/>
                </a:solidFill>
              </a:rPr>
              <a:t>industry</a:t>
            </a:r>
            <a:r>
              <a:rPr lang="tr-TR" sz="2000" dirty="0" smtClean="0">
                <a:solidFill>
                  <a:srgbClr val="637052"/>
                </a:solidFill>
              </a:rPr>
              <a:t> </a:t>
            </a:r>
            <a:r>
              <a:rPr lang="tr-TR" sz="2000" dirty="0" err="1" smtClean="0">
                <a:solidFill>
                  <a:srgbClr val="637052"/>
                </a:solidFill>
              </a:rPr>
              <a:t>are</a:t>
            </a:r>
            <a:r>
              <a:rPr lang="tr-TR" sz="2000" dirty="0" smtClean="0">
                <a:solidFill>
                  <a:srgbClr val="637052"/>
                </a:solidFill>
              </a:rPr>
              <a:t> </a:t>
            </a:r>
            <a:r>
              <a:rPr lang="tr-TR" sz="2000" dirty="0" err="1" smtClean="0">
                <a:solidFill>
                  <a:srgbClr val="637052"/>
                </a:solidFill>
              </a:rPr>
              <a:t>gathered</a:t>
            </a:r>
            <a:r>
              <a:rPr lang="tr-TR" sz="2000" dirty="0" smtClean="0">
                <a:solidFill>
                  <a:srgbClr val="637052"/>
                </a:solidFill>
              </a:rPr>
              <a:t>,  </a:t>
            </a:r>
          </a:p>
          <a:p>
            <a:pPr marL="342900" indent="-342900">
              <a:buFont typeface="Arial" pitchFamily="34" charset="0"/>
              <a:buChar char="•"/>
            </a:pPr>
            <a:endParaRPr lang="tr-TR" sz="700" dirty="0">
              <a:solidFill>
                <a:srgbClr val="63705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tr-TR" sz="2000" dirty="0" err="1" smtClean="0">
                <a:solidFill>
                  <a:srgbClr val="637052"/>
                </a:solidFill>
              </a:rPr>
              <a:t>With</a:t>
            </a:r>
            <a:r>
              <a:rPr lang="tr-TR" sz="2000" dirty="0" smtClean="0">
                <a:solidFill>
                  <a:srgbClr val="637052"/>
                </a:solidFill>
              </a:rPr>
              <a:t> 300+ </a:t>
            </a:r>
            <a:r>
              <a:rPr lang="tr-TR" sz="2000" dirty="0" err="1" smtClean="0">
                <a:solidFill>
                  <a:srgbClr val="637052"/>
                </a:solidFill>
              </a:rPr>
              <a:t>particiapants</a:t>
            </a:r>
            <a:r>
              <a:rPr lang="tr-TR" sz="2000" dirty="0" smtClean="0">
                <a:solidFill>
                  <a:srgbClr val="637052"/>
                </a:solidFill>
              </a:rPr>
              <a:t>, </a:t>
            </a:r>
          </a:p>
          <a:p>
            <a:pPr marL="342900" indent="-342900">
              <a:buFont typeface="Arial" pitchFamily="34" charset="0"/>
              <a:buChar char="•"/>
            </a:pPr>
            <a:endParaRPr lang="tr-TR" sz="700" dirty="0">
              <a:solidFill>
                <a:srgbClr val="63705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tr-TR" sz="2000" dirty="0" err="1" smtClean="0">
                <a:solidFill>
                  <a:srgbClr val="637052"/>
                </a:solidFill>
              </a:rPr>
              <a:t>And</a:t>
            </a:r>
            <a:r>
              <a:rPr lang="tr-TR" sz="2000" dirty="0" smtClean="0">
                <a:solidFill>
                  <a:srgbClr val="637052"/>
                </a:solidFill>
              </a:rPr>
              <a:t> </a:t>
            </a:r>
            <a:r>
              <a:rPr lang="tr-TR" sz="2000" dirty="0" smtClean="0">
                <a:solidFill>
                  <a:srgbClr val="637052"/>
                </a:solidFill>
              </a:rPr>
              <a:t>20+ </a:t>
            </a:r>
            <a:r>
              <a:rPr lang="tr-TR" sz="2000" dirty="0" err="1" smtClean="0">
                <a:solidFill>
                  <a:srgbClr val="637052"/>
                </a:solidFill>
              </a:rPr>
              <a:t>different</a:t>
            </a:r>
            <a:r>
              <a:rPr lang="tr-TR" sz="2000" dirty="0" smtClean="0">
                <a:solidFill>
                  <a:srgbClr val="637052"/>
                </a:solidFill>
              </a:rPr>
              <a:t> </a:t>
            </a:r>
            <a:r>
              <a:rPr lang="tr-TR" sz="2000" dirty="0" err="1" smtClean="0">
                <a:solidFill>
                  <a:srgbClr val="637052"/>
                </a:solidFill>
              </a:rPr>
              <a:t>presentations</a:t>
            </a:r>
            <a:r>
              <a:rPr lang="tr-TR" sz="2000" dirty="0" smtClean="0">
                <a:solidFill>
                  <a:srgbClr val="637052"/>
                </a:solidFill>
              </a:rPr>
              <a:t> </a:t>
            </a:r>
            <a:r>
              <a:rPr lang="tr-TR" sz="2000" dirty="0" err="1" smtClean="0">
                <a:solidFill>
                  <a:srgbClr val="637052"/>
                </a:solidFill>
              </a:rPr>
              <a:t>approved</a:t>
            </a:r>
            <a:r>
              <a:rPr lang="tr-TR" sz="2000" dirty="0" smtClean="0">
                <a:solidFill>
                  <a:srgbClr val="637052"/>
                </a:solidFill>
              </a:rPr>
              <a:t> </a:t>
            </a:r>
            <a:r>
              <a:rPr lang="tr-TR" sz="2000" dirty="0" err="1" smtClean="0">
                <a:solidFill>
                  <a:srgbClr val="637052"/>
                </a:solidFill>
              </a:rPr>
              <a:t>by</a:t>
            </a:r>
            <a:r>
              <a:rPr lang="tr-TR" sz="2000" dirty="0" smtClean="0">
                <a:solidFill>
                  <a:srgbClr val="637052"/>
                </a:solidFill>
              </a:rPr>
              <a:t> </a:t>
            </a:r>
            <a:r>
              <a:rPr lang="tr-TR" sz="2000" dirty="0" err="1" smtClean="0">
                <a:solidFill>
                  <a:srgbClr val="637052"/>
                </a:solidFill>
              </a:rPr>
              <a:t>the</a:t>
            </a:r>
            <a:r>
              <a:rPr lang="tr-TR" sz="2000" dirty="0" smtClean="0">
                <a:solidFill>
                  <a:srgbClr val="637052"/>
                </a:solidFill>
              </a:rPr>
              <a:t> </a:t>
            </a:r>
            <a:r>
              <a:rPr lang="tr-TR" sz="2000" dirty="0" err="1" smtClean="0">
                <a:solidFill>
                  <a:srgbClr val="637052"/>
                </a:solidFill>
              </a:rPr>
              <a:t>council</a:t>
            </a:r>
            <a:r>
              <a:rPr lang="tr-TR" sz="2000" dirty="0" smtClean="0">
                <a:solidFill>
                  <a:srgbClr val="637052"/>
                </a:solidFill>
              </a:rPr>
              <a:t> of </a:t>
            </a:r>
            <a:r>
              <a:rPr lang="tr-TR" sz="2000" dirty="0" err="1" smtClean="0">
                <a:solidFill>
                  <a:srgbClr val="637052"/>
                </a:solidFill>
              </a:rPr>
              <a:t>science</a:t>
            </a:r>
            <a:r>
              <a:rPr lang="tr-TR" sz="2000" dirty="0">
                <a:solidFill>
                  <a:srgbClr val="637052"/>
                </a:solidFill>
              </a:rPr>
              <a:t>.</a:t>
            </a:r>
          </a:p>
          <a:p>
            <a:pPr marL="342900" indent="-342900">
              <a:buFont typeface="Arial" pitchFamily="34" charset="0"/>
              <a:buChar char="•"/>
            </a:pPr>
            <a:endParaRPr lang="tr-TR" sz="700" dirty="0">
              <a:solidFill>
                <a:srgbClr val="63705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tr-TR" sz="2000" dirty="0" err="1" smtClean="0">
                <a:solidFill>
                  <a:srgbClr val="637052"/>
                </a:solidFill>
              </a:rPr>
              <a:t>Organized</a:t>
            </a:r>
            <a:r>
              <a:rPr lang="tr-TR" sz="2000" dirty="0" smtClean="0">
                <a:solidFill>
                  <a:srgbClr val="637052"/>
                </a:solidFill>
              </a:rPr>
              <a:t> </a:t>
            </a:r>
            <a:r>
              <a:rPr lang="tr-TR" sz="2000" dirty="0" err="1" smtClean="0">
                <a:solidFill>
                  <a:srgbClr val="637052"/>
                </a:solidFill>
              </a:rPr>
              <a:t>annually</a:t>
            </a:r>
            <a:r>
              <a:rPr lang="tr-TR" sz="2000" dirty="0" smtClean="0">
                <a:solidFill>
                  <a:srgbClr val="637052"/>
                </a:solidFill>
              </a:rPr>
              <a:t>, </a:t>
            </a:r>
            <a:r>
              <a:rPr lang="tr-TR" sz="2000" dirty="0" err="1" smtClean="0">
                <a:solidFill>
                  <a:srgbClr val="637052"/>
                </a:solidFill>
              </a:rPr>
              <a:t>the</a:t>
            </a:r>
            <a:r>
              <a:rPr lang="tr-TR" sz="2000" dirty="0" smtClean="0">
                <a:solidFill>
                  <a:srgbClr val="637052"/>
                </a:solidFill>
              </a:rPr>
              <a:t> </a:t>
            </a:r>
            <a:r>
              <a:rPr lang="tr-TR" sz="2000" dirty="0" err="1" smtClean="0">
                <a:solidFill>
                  <a:srgbClr val="637052"/>
                </a:solidFill>
              </a:rPr>
              <a:t>only</a:t>
            </a:r>
            <a:r>
              <a:rPr lang="tr-TR" sz="2000" dirty="0" smtClean="0">
                <a:solidFill>
                  <a:srgbClr val="637052"/>
                </a:solidFill>
              </a:rPr>
              <a:t> </a:t>
            </a:r>
            <a:r>
              <a:rPr lang="tr-TR" sz="2000" b="1" dirty="0">
                <a:solidFill>
                  <a:srgbClr val="6370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SCIENTIFIC CONGRESS </a:t>
            </a:r>
            <a:r>
              <a:rPr lang="tr-TR" sz="2000" dirty="0" smtClean="0">
                <a:solidFill>
                  <a:srgbClr val="637052"/>
                </a:solidFill>
              </a:rPr>
              <a:t>of </a:t>
            </a:r>
            <a:r>
              <a:rPr lang="tr-TR" sz="2000" dirty="0" err="1" smtClean="0">
                <a:solidFill>
                  <a:srgbClr val="637052"/>
                </a:solidFill>
              </a:rPr>
              <a:t>the</a:t>
            </a:r>
            <a:r>
              <a:rPr lang="tr-TR" sz="2000" dirty="0" smtClean="0">
                <a:solidFill>
                  <a:srgbClr val="637052"/>
                </a:solidFill>
              </a:rPr>
              <a:t> </a:t>
            </a:r>
            <a:r>
              <a:rPr lang="tr-TR" sz="2000" dirty="0" err="1" smtClean="0">
                <a:solidFill>
                  <a:srgbClr val="637052"/>
                </a:solidFill>
              </a:rPr>
              <a:t>sector</a:t>
            </a:r>
            <a:r>
              <a:rPr lang="tr-TR" sz="2000" dirty="0" smtClean="0">
                <a:solidFill>
                  <a:srgbClr val="637052"/>
                </a:solidFill>
              </a:rPr>
              <a:t>. </a:t>
            </a:r>
            <a:endParaRPr lang="tr-TR" sz="2000" dirty="0">
              <a:solidFill>
                <a:srgbClr val="637052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6156176" y="5809212"/>
            <a:ext cx="4752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E48312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www.rubbercon2018.org</a:t>
            </a:r>
          </a:p>
        </p:txBody>
      </p:sp>
      <p:pic>
        <p:nvPicPr>
          <p:cNvPr id="10" name="Resim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7102" y="235112"/>
            <a:ext cx="1444481" cy="842614"/>
          </a:xfrm>
          <a:prstGeom prst="rect">
            <a:avLst/>
          </a:prstGeom>
        </p:spPr>
      </p:pic>
      <p:sp>
        <p:nvSpPr>
          <p:cNvPr id="11" name="Dikdörtgen 10"/>
          <p:cNvSpPr/>
          <p:nvPr/>
        </p:nvSpPr>
        <p:spPr>
          <a:xfrm>
            <a:off x="745422" y="1083353"/>
            <a:ext cx="69127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2700" b="1" dirty="0">
                <a:solidFill>
                  <a:srgbClr val="E48312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STRUCTURE – COMPOSITION – PROPERTY </a:t>
            </a:r>
          </a:p>
          <a:p>
            <a:pPr algn="ctr"/>
            <a:r>
              <a:rPr lang="tr-TR" sz="2700" b="1" dirty="0">
                <a:solidFill>
                  <a:srgbClr val="E48312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Relationship in Rubber Based Materials </a:t>
            </a:r>
          </a:p>
        </p:txBody>
      </p:sp>
      <p:pic>
        <p:nvPicPr>
          <p:cNvPr id="14" name="Resim 1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40" t="8420" r="29840" b="34880"/>
          <a:stretch/>
        </p:blipFill>
        <p:spPr>
          <a:xfrm>
            <a:off x="179512" y="5801518"/>
            <a:ext cx="1232932" cy="1155874"/>
          </a:xfrm>
          <a:prstGeom prst="rect">
            <a:avLst/>
          </a:prstGeom>
        </p:spPr>
      </p:pic>
      <p:sp>
        <p:nvSpPr>
          <p:cNvPr id="18" name="TextBox 2"/>
          <p:cNvSpPr txBox="1"/>
          <p:nvPr/>
        </p:nvSpPr>
        <p:spPr>
          <a:xfrm>
            <a:off x="539552" y="4552688"/>
            <a:ext cx="5262972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700" b="1" dirty="0" err="1" smtClean="0">
                <a:solidFill>
                  <a:srgbClr val="E48312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Date</a:t>
            </a:r>
            <a:r>
              <a:rPr lang="tr-TR" sz="2700" b="1" dirty="0" smtClean="0">
                <a:solidFill>
                  <a:srgbClr val="E48312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10-11 Mayıs </a:t>
            </a:r>
            <a:r>
              <a:rPr lang="tr-TR" sz="2700" b="1" dirty="0">
                <a:solidFill>
                  <a:srgbClr val="E48312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2018</a:t>
            </a:r>
          </a:p>
          <a:p>
            <a:endParaRPr lang="tr-TR" sz="2500" dirty="0">
              <a:solidFill>
                <a:srgbClr val="637052"/>
              </a:solidFill>
            </a:endParaRPr>
          </a:p>
          <a:p>
            <a:pPr marL="800100" lvl="1" indent="-342900">
              <a:buFont typeface="Arial" pitchFamily="34" charset="0"/>
              <a:buChar char="•"/>
            </a:pPr>
            <a:endParaRPr lang="tr-TR" sz="2500" dirty="0">
              <a:solidFill>
                <a:srgbClr val="637052"/>
              </a:solidFill>
            </a:endParaRPr>
          </a:p>
          <a:p>
            <a:pPr lvl="1"/>
            <a:endParaRPr lang="tr-TR" sz="2500" dirty="0" smtClean="0">
              <a:solidFill>
                <a:srgbClr val="637052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12444" y="5269321"/>
            <a:ext cx="5724128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700" b="1" dirty="0" err="1" smtClean="0">
                <a:solidFill>
                  <a:srgbClr val="E48312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Place</a:t>
            </a:r>
            <a:r>
              <a:rPr lang="tr-TR" sz="2700" b="1" dirty="0" smtClean="0">
                <a:solidFill>
                  <a:srgbClr val="E48312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tr-TR" sz="2700" b="1" dirty="0" err="1" smtClean="0">
                <a:solidFill>
                  <a:srgbClr val="E48312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InterContinental</a:t>
            </a:r>
            <a:r>
              <a:rPr lang="tr-TR" sz="2700" b="1" dirty="0" smtClean="0">
                <a:solidFill>
                  <a:srgbClr val="E48312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Istanbul</a:t>
            </a:r>
            <a:endParaRPr lang="tr-TR" sz="2700" dirty="0">
              <a:solidFill>
                <a:srgbClr val="637052"/>
              </a:solidFill>
            </a:endParaRPr>
          </a:p>
          <a:p>
            <a:pPr lvl="1"/>
            <a:endParaRPr lang="tr-TR" sz="2000" dirty="0">
              <a:solidFill>
                <a:srgbClr val="6370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229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403648" y="6079724"/>
            <a:ext cx="7272808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609782" y="303039"/>
            <a:ext cx="48605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600" b="1" dirty="0" smtClean="0">
                <a:solidFill>
                  <a:schemeClr val="tx2"/>
                </a:solidFill>
              </a:rPr>
              <a:t>SPONSORSHIP OPTIONS</a:t>
            </a:r>
            <a:endParaRPr lang="tr-TR" sz="2600" b="1" dirty="0">
              <a:solidFill>
                <a:schemeClr val="tx2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3528" y="1005423"/>
            <a:ext cx="37774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b="1" u="sng" dirty="0" smtClean="0">
                <a:solidFill>
                  <a:schemeClr val="tx2"/>
                </a:solidFill>
              </a:rPr>
              <a:t>Main Sponsorship</a:t>
            </a:r>
            <a:endParaRPr lang="tr-TR" sz="2200" b="1" u="sng" dirty="0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4510" y="1621721"/>
            <a:ext cx="8241946" cy="361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The company name and logo will be named as the main sponsor on congress ads and </a:t>
            </a:r>
            <a:r>
              <a:rPr lang="en-US" sz="2000" dirty="0" smtClean="0">
                <a:solidFill>
                  <a:schemeClr val="tx2"/>
                </a:solidFill>
              </a:rPr>
              <a:t>announcements</a:t>
            </a:r>
            <a:endParaRPr lang="tr-TR" sz="2000" dirty="0" smtClean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sz="7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Introduced and presented as the main sponsor at the congress opening </a:t>
            </a:r>
            <a:endParaRPr lang="tr-TR" sz="2000" dirty="0" smtClean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sz="7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Company logo appeared in program manual and placed distinctly upon the other sponsors </a:t>
            </a:r>
            <a:endParaRPr lang="tr-TR" sz="2000" dirty="0" smtClean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sz="7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Company logo displayed in all press releases and all printed </a:t>
            </a:r>
            <a:r>
              <a:rPr lang="en-US" sz="2000" dirty="0" smtClean="0">
                <a:solidFill>
                  <a:schemeClr val="tx2"/>
                </a:solidFill>
              </a:rPr>
              <a:t>materials</a:t>
            </a:r>
            <a:endParaRPr lang="tr-TR" sz="2000" dirty="0" smtClean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sz="7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sz="7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1 page </a:t>
            </a:r>
            <a:r>
              <a:rPr lang="en-US" sz="2000" dirty="0" smtClean="0">
                <a:solidFill>
                  <a:schemeClr val="tx2"/>
                </a:solidFill>
              </a:rPr>
              <a:t>ad</a:t>
            </a:r>
            <a:r>
              <a:rPr lang="tr-TR" sz="2000" dirty="0" smtClean="0">
                <a:solidFill>
                  <a:schemeClr val="tx2"/>
                </a:solidFill>
              </a:rPr>
              <a:t> on </a:t>
            </a:r>
            <a:r>
              <a:rPr lang="en-US" sz="2000" dirty="0" smtClean="0">
                <a:solidFill>
                  <a:schemeClr val="tx2"/>
                </a:solidFill>
              </a:rPr>
              <a:t>4 </a:t>
            </a:r>
            <a:r>
              <a:rPr lang="en-US" sz="2000" dirty="0">
                <a:solidFill>
                  <a:schemeClr val="tx2"/>
                </a:solidFill>
              </a:rPr>
              <a:t>issues of Rubber Magazine </a:t>
            </a:r>
            <a:endParaRPr lang="tr-TR" sz="2000" dirty="0" smtClean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sz="7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Special thanks at official website of the </a:t>
            </a:r>
            <a:r>
              <a:rPr lang="en-US" sz="2000" dirty="0" smtClean="0">
                <a:solidFill>
                  <a:schemeClr val="tx2"/>
                </a:solidFill>
              </a:rPr>
              <a:t>congress</a:t>
            </a:r>
            <a:endParaRPr lang="tr-TR" sz="2000" dirty="0" smtClean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tr-TR" sz="7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tr-TR" sz="2000" dirty="0" err="1">
                <a:solidFill>
                  <a:schemeClr val="tx2"/>
                </a:solidFill>
              </a:rPr>
              <a:t>F</a:t>
            </a:r>
            <a:r>
              <a:rPr lang="tr-TR" sz="2000" dirty="0" err="1" smtClean="0">
                <a:solidFill>
                  <a:schemeClr val="tx2"/>
                </a:solidFill>
              </a:rPr>
              <a:t>ree</a:t>
            </a:r>
            <a:r>
              <a:rPr lang="tr-TR" sz="2000" dirty="0" smtClean="0">
                <a:solidFill>
                  <a:schemeClr val="tx2"/>
                </a:solidFill>
              </a:rPr>
              <a:t> of </a:t>
            </a:r>
            <a:r>
              <a:rPr lang="tr-TR" sz="2000" dirty="0" err="1" smtClean="0">
                <a:solidFill>
                  <a:schemeClr val="tx2"/>
                </a:solidFill>
              </a:rPr>
              <a:t>charge</a:t>
            </a:r>
            <a:r>
              <a:rPr lang="tr-TR" sz="2000" dirty="0" smtClean="0">
                <a:solidFill>
                  <a:schemeClr val="tx2"/>
                </a:solidFill>
              </a:rPr>
              <a:t> </a:t>
            </a:r>
            <a:r>
              <a:rPr lang="tr-TR" sz="2000" dirty="0" err="1" smtClean="0">
                <a:solidFill>
                  <a:schemeClr val="tx2"/>
                </a:solidFill>
              </a:rPr>
              <a:t>participation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tr-TR" sz="2000" dirty="0" err="1" smtClean="0">
                <a:solidFill>
                  <a:schemeClr val="tx2"/>
                </a:solidFill>
              </a:rPr>
              <a:t>to</a:t>
            </a:r>
            <a:r>
              <a:rPr lang="tr-TR" sz="2000" dirty="0" smtClean="0">
                <a:solidFill>
                  <a:schemeClr val="tx2"/>
                </a:solidFill>
              </a:rPr>
              <a:t> </a:t>
            </a:r>
            <a:r>
              <a:rPr lang="tr-TR" sz="2000" dirty="0" err="1" smtClean="0">
                <a:solidFill>
                  <a:schemeClr val="tx2"/>
                </a:solidFill>
              </a:rPr>
              <a:t>the</a:t>
            </a:r>
            <a:r>
              <a:rPr lang="tr-TR" sz="2000" dirty="0" smtClean="0">
                <a:solidFill>
                  <a:schemeClr val="tx2"/>
                </a:solidFill>
              </a:rPr>
              <a:t> </a:t>
            </a:r>
            <a:r>
              <a:rPr lang="tr-TR" sz="2000" dirty="0" err="1" smtClean="0">
                <a:solidFill>
                  <a:schemeClr val="tx2"/>
                </a:solidFill>
              </a:rPr>
              <a:t>Congress</a:t>
            </a:r>
            <a:r>
              <a:rPr lang="tr-TR" sz="2000" dirty="0" smtClean="0">
                <a:solidFill>
                  <a:schemeClr val="tx2"/>
                </a:solidFill>
              </a:rPr>
              <a:t> </a:t>
            </a:r>
            <a:r>
              <a:rPr lang="tr-TR" sz="2000" dirty="0" err="1" smtClean="0">
                <a:solidFill>
                  <a:schemeClr val="tx2"/>
                </a:solidFill>
              </a:rPr>
              <a:t>for</a:t>
            </a:r>
            <a:r>
              <a:rPr lang="tr-TR" sz="2000" dirty="0" smtClean="0">
                <a:solidFill>
                  <a:schemeClr val="tx2"/>
                </a:solidFill>
              </a:rPr>
              <a:t> 6 </a:t>
            </a:r>
            <a:r>
              <a:rPr lang="tr-TR" sz="2000" dirty="0" err="1" smtClean="0">
                <a:solidFill>
                  <a:schemeClr val="tx2"/>
                </a:solidFill>
              </a:rPr>
              <a:t>people</a:t>
            </a:r>
            <a:endParaRPr lang="en-US" sz="2000" dirty="0">
              <a:solidFill>
                <a:schemeClr val="tx2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60232" y="5238096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25.000 €</a:t>
            </a:r>
            <a:endParaRPr lang="tr-TR" sz="32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40" t="8420" r="29840" b="34880"/>
          <a:stretch/>
        </p:blipFill>
        <p:spPr>
          <a:xfrm>
            <a:off x="179512" y="5801518"/>
            <a:ext cx="1232932" cy="1155874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0797" y="29612"/>
            <a:ext cx="1743203" cy="1743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759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403648" y="6079724"/>
            <a:ext cx="7272808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467544" y="1092041"/>
            <a:ext cx="37774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b="1" u="sng" dirty="0" smtClean="0">
                <a:solidFill>
                  <a:schemeClr val="tx2"/>
                </a:solidFill>
              </a:rPr>
              <a:t>Gold Sponsorship</a:t>
            </a:r>
            <a:endParaRPr lang="tr-TR" sz="2200" b="1" u="sng" dirty="0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22542" y="1881108"/>
            <a:ext cx="730584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tr-TR" sz="2000" dirty="0" smtClean="0">
                <a:solidFill>
                  <a:schemeClr val="tx2"/>
                </a:solidFill>
              </a:rPr>
              <a:t>C</a:t>
            </a:r>
            <a:r>
              <a:rPr lang="en-US" sz="2000" dirty="0" smtClean="0">
                <a:solidFill>
                  <a:schemeClr val="tx2"/>
                </a:solidFill>
              </a:rPr>
              <a:t>ompany </a:t>
            </a:r>
            <a:r>
              <a:rPr lang="en-US" sz="2000" dirty="0">
                <a:solidFill>
                  <a:schemeClr val="tx2"/>
                </a:solidFill>
              </a:rPr>
              <a:t>logo and name mentioned as the gold sponsor at congress </a:t>
            </a:r>
            <a:r>
              <a:rPr lang="en-US" sz="2000" dirty="0" smtClean="0">
                <a:solidFill>
                  <a:schemeClr val="tx2"/>
                </a:solidFill>
              </a:rPr>
              <a:t>announcements</a:t>
            </a:r>
            <a:endParaRPr lang="tr-TR" sz="2000" dirty="0" smtClean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sz="7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tr-TR" sz="2000" dirty="0" smtClean="0">
                <a:solidFill>
                  <a:schemeClr val="tx2"/>
                </a:solidFill>
              </a:rPr>
              <a:t>H</a:t>
            </a:r>
            <a:r>
              <a:rPr lang="en-US" sz="2000" dirty="0" smtClean="0">
                <a:solidFill>
                  <a:schemeClr val="tx2"/>
                </a:solidFill>
              </a:rPr>
              <a:t>alf </a:t>
            </a:r>
            <a:r>
              <a:rPr lang="en-US" sz="2000" dirty="0">
                <a:solidFill>
                  <a:schemeClr val="tx2"/>
                </a:solidFill>
              </a:rPr>
              <a:t>a page colored ad placed on the </a:t>
            </a:r>
            <a:r>
              <a:rPr lang="tr-TR" sz="2000" dirty="0" smtClean="0">
                <a:solidFill>
                  <a:schemeClr val="tx2"/>
                </a:solidFill>
              </a:rPr>
              <a:t>program </a:t>
            </a:r>
            <a:r>
              <a:rPr lang="tr-TR" sz="2000" dirty="0" err="1" smtClean="0">
                <a:solidFill>
                  <a:schemeClr val="tx2"/>
                </a:solidFill>
              </a:rPr>
              <a:t>manual</a:t>
            </a:r>
            <a:endParaRPr lang="tr-TR" sz="2000" dirty="0" smtClean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sz="7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Special thanks at official website of the </a:t>
            </a:r>
            <a:r>
              <a:rPr lang="en-US" sz="2000" dirty="0" smtClean="0">
                <a:solidFill>
                  <a:schemeClr val="tx2"/>
                </a:solidFill>
              </a:rPr>
              <a:t>congress</a:t>
            </a:r>
            <a:endParaRPr lang="tr-TR" sz="2000" dirty="0" smtClean="0">
              <a:solidFill>
                <a:schemeClr val="tx2"/>
              </a:solidFill>
            </a:endParaRPr>
          </a:p>
          <a:p>
            <a:endParaRPr lang="en-US" sz="7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tr-TR" sz="2000" dirty="0">
                <a:solidFill>
                  <a:schemeClr val="tx2"/>
                </a:solidFill>
              </a:rPr>
              <a:t>1</a:t>
            </a:r>
            <a:r>
              <a:rPr lang="en-US" sz="2000" dirty="0" smtClean="0">
                <a:solidFill>
                  <a:schemeClr val="tx2"/>
                </a:solidFill>
              </a:rPr>
              <a:t> </a:t>
            </a:r>
            <a:r>
              <a:rPr lang="en-US" sz="2000" dirty="0">
                <a:solidFill>
                  <a:schemeClr val="tx2"/>
                </a:solidFill>
              </a:rPr>
              <a:t>page </a:t>
            </a:r>
            <a:r>
              <a:rPr lang="en-US" sz="2000" dirty="0" smtClean="0">
                <a:solidFill>
                  <a:schemeClr val="tx2"/>
                </a:solidFill>
              </a:rPr>
              <a:t>ads</a:t>
            </a:r>
            <a:r>
              <a:rPr lang="tr-TR" sz="2000" dirty="0" smtClean="0">
                <a:solidFill>
                  <a:schemeClr val="tx2"/>
                </a:solidFill>
              </a:rPr>
              <a:t> on </a:t>
            </a:r>
            <a:r>
              <a:rPr lang="tr-TR" sz="2000" dirty="0">
                <a:solidFill>
                  <a:schemeClr val="tx2"/>
                </a:solidFill>
              </a:rPr>
              <a:t>3</a:t>
            </a:r>
            <a:r>
              <a:rPr lang="en-US" sz="2000" dirty="0" smtClean="0">
                <a:solidFill>
                  <a:schemeClr val="tx2"/>
                </a:solidFill>
              </a:rPr>
              <a:t> </a:t>
            </a:r>
            <a:r>
              <a:rPr lang="en-US" sz="2000" dirty="0">
                <a:solidFill>
                  <a:schemeClr val="tx2"/>
                </a:solidFill>
              </a:rPr>
              <a:t>issues of Rubber </a:t>
            </a:r>
            <a:r>
              <a:rPr lang="en-US" sz="2000" dirty="0" smtClean="0">
                <a:solidFill>
                  <a:schemeClr val="tx2"/>
                </a:solidFill>
              </a:rPr>
              <a:t>Magazine</a:t>
            </a:r>
            <a:endParaRPr lang="tr-TR" sz="2000" dirty="0" smtClean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tr-TR" sz="7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tr-TR" sz="2000" dirty="0" err="1">
                <a:solidFill>
                  <a:schemeClr val="tx2"/>
                </a:solidFill>
              </a:rPr>
              <a:t>Free</a:t>
            </a:r>
            <a:r>
              <a:rPr lang="tr-TR" sz="2000" dirty="0">
                <a:solidFill>
                  <a:schemeClr val="tx2"/>
                </a:solidFill>
              </a:rPr>
              <a:t> of </a:t>
            </a:r>
            <a:r>
              <a:rPr lang="tr-TR" sz="2000" dirty="0" err="1">
                <a:solidFill>
                  <a:schemeClr val="tx2"/>
                </a:solidFill>
              </a:rPr>
              <a:t>charge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tr-TR" sz="2000" dirty="0" err="1">
                <a:solidFill>
                  <a:schemeClr val="tx2"/>
                </a:solidFill>
              </a:rPr>
              <a:t>participation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tr-TR" sz="2000" dirty="0" err="1">
                <a:solidFill>
                  <a:schemeClr val="tx2"/>
                </a:solidFill>
              </a:rPr>
              <a:t>to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tr-TR" sz="2000" dirty="0" err="1">
                <a:solidFill>
                  <a:schemeClr val="tx2"/>
                </a:solidFill>
              </a:rPr>
              <a:t>the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tr-TR" sz="2000" dirty="0" err="1">
                <a:solidFill>
                  <a:schemeClr val="tx2"/>
                </a:solidFill>
              </a:rPr>
              <a:t>Congress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tr-TR" sz="2000" dirty="0" err="1">
                <a:solidFill>
                  <a:schemeClr val="tx2"/>
                </a:solidFill>
              </a:rPr>
              <a:t>for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tr-TR" sz="2000" dirty="0" smtClean="0">
                <a:solidFill>
                  <a:schemeClr val="tx2"/>
                </a:solidFill>
              </a:rPr>
              <a:t>4 </a:t>
            </a:r>
            <a:r>
              <a:rPr lang="tr-TR" sz="2000" dirty="0" err="1" smtClean="0">
                <a:solidFill>
                  <a:schemeClr val="tx2"/>
                </a:solidFill>
              </a:rPr>
              <a:t>people</a:t>
            </a:r>
            <a:r>
              <a:rPr lang="en-US" sz="2000" dirty="0" smtClean="0">
                <a:solidFill>
                  <a:schemeClr val="tx2"/>
                </a:solidFill>
              </a:rPr>
              <a:t> </a:t>
            </a:r>
            <a:endParaRPr lang="en-US" sz="20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tr-TR" sz="2000" dirty="0" smtClean="0">
              <a:solidFill>
                <a:schemeClr val="tx2"/>
              </a:solidFill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40" t="8420" r="29840" b="34880"/>
          <a:stretch/>
        </p:blipFill>
        <p:spPr>
          <a:xfrm>
            <a:off x="179512" y="5801518"/>
            <a:ext cx="1232932" cy="1155874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104800"/>
            <a:ext cx="1451992" cy="1451992"/>
          </a:xfrm>
          <a:prstGeom prst="rect">
            <a:avLst/>
          </a:prstGeom>
        </p:spPr>
      </p:pic>
      <p:sp>
        <p:nvSpPr>
          <p:cNvPr id="11" name="TextBox 5"/>
          <p:cNvSpPr txBox="1"/>
          <p:nvPr/>
        </p:nvSpPr>
        <p:spPr>
          <a:xfrm>
            <a:off x="2609782" y="303039"/>
            <a:ext cx="48605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600" b="1" dirty="0" smtClean="0">
                <a:solidFill>
                  <a:schemeClr val="tx2"/>
                </a:solidFill>
              </a:rPr>
              <a:t>SPONSORSHIP OPTIONS</a:t>
            </a:r>
            <a:endParaRPr lang="tr-TR" sz="2600" b="1" dirty="0">
              <a:solidFill>
                <a:schemeClr val="tx2"/>
              </a:solidFill>
            </a:endParaRPr>
          </a:p>
        </p:txBody>
      </p:sp>
      <p:sp>
        <p:nvSpPr>
          <p:cNvPr id="9" name="TextBox 3"/>
          <p:cNvSpPr txBox="1"/>
          <p:nvPr/>
        </p:nvSpPr>
        <p:spPr>
          <a:xfrm>
            <a:off x="6407696" y="5216743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15.000 €</a:t>
            </a:r>
            <a:endParaRPr lang="tr-TR" sz="32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97694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403648" y="6079724"/>
            <a:ext cx="7272808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467544" y="1077547"/>
            <a:ext cx="37774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b="1" u="sng" dirty="0" smtClean="0">
                <a:solidFill>
                  <a:schemeClr val="tx2"/>
                </a:solidFill>
              </a:rPr>
              <a:t>Silver Sponsorship</a:t>
            </a:r>
            <a:endParaRPr lang="tr-TR" sz="2200" b="1" u="sng" dirty="0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5310" y="2000392"/>
            <a:ext cx="7305842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tr-TR" sz="2000" dirty="0" smtClean="0">
                <a:solidFill>
                  <a:schemeClr val="tx2"/>
                </a:solidFill>
              </a:rPr>
              <a:t>C</a:t>
            </a:r>
            <a:r>
              <a:rPr lang="en-US" sz="2000" dirty="0" smtClean="0">
                <a:solidFill>
                  <a:schemeClr val="tx2"/>
                </a:solidFill>
              </a:rPr>
              <a:t>ompany </a:t>
            </a:r>
            <a:r>
              <a:rPr lang="en-US" sz="2000" dirty="0">
                <a:solidFill>
                  <a:schemeClr val="tx2"/>
                </a:solidFill>
              </a:rPr>
              <a:t>logo and name mentioned as the silver sponsor at congress </a:t>
            </a:r>
            <a:r>
              <a:rPr lang="en-US" sz="2000" dirty="0" smtClean="0">
                <a:solidFill>
                  <a:schemeClr val="tx2"/>
                </a:solidFill>
              </a:rPr>
              <a:t>announcements</a:t>
            </a:r>
            <a:endParaRPr lang="tr-TR" sz="2000" dirty="0" smtClean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sz="7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tr-TR" sz="2000" dirty="0" smtClean="0">
                <a:solidFill>
                  <a:schemeClr val="tx2"/>
                </a:solidFill>
              </a:rPr>
              <a:t>1/4 </a:t>
            </a:r>
            <a:r>
              <a:rPr lang="tr-TR" sz="2000" dirty="0" err="1" smtClean="0">
                <a:solidFill>
                  <a:schemeClr val="tx2"/>
                </a:solidFill>
              </a:rPr>
              <a:t>page</a:t>
            </a:r>
            <a:r>
              <a:rPr lang="en-US" sz="2000" dirty="0" smtClean="0">
                <a:solidFill>
                  <a:schemeClr val="tx2"/>
                </a:solidFill>
              </a:rPr>
              <a:t> colored </a:t>
            </a:r>
            <a:r>
              <a:rPr lang="en-US" sz="2000" dirty="0">
                <a:solidFill>
                  <a:schemeClr val="tx2"/>
                </a:solidFill>
              </a:rPr>
              <a:t>ad placed on the program </a:t>
            </a:r>
            <a:r>
              <a:rPr lang="en-US" sz="2000" dirty="0" smtClean="0">
                <a:solidFill>
                  <a:schemeClr val="tx2"/>
                </a:solidFill>
              </a:rPr>
              <a:t>manual</a:t>
            </a:r>
            <a:endParaRPr lang="tr-TR" sz="2000" dirty="0" smtClean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sz="7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Special thanks at the official website of the </a:t>
            </a:r>
            <a:r>
              <a:rPr lang="en-US" sz="2000" dirty="0" smtClean="0">
                <a:solidFill>
                  <a:schemeClr val="tx2"/>
                </a:solidFill>
              </a:rPr>
              <a:t>congress</a:t>
            </a:r>
            <a:endParaRPr lang="tr-TR" sz="2000" dirty="0" smtClean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sz="7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sz="7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tr-TR" sz="2000" dirty="0">
                <a:solidFill>
                  <a:schemeClr val="tx2"/>
                </a:solidFill>
              </a:rPr>
              <a:t>1</a:t>
            </a:r>
            <a:r>
              <a:rPr lang="en-US" sz="2000" dirty="0" smtClean="0">
                <a:solidFill>
                  <a:schemeClr val="tx2"/>
                </a:solidFill>
              </a:rPr>
              <a:t> </a:t>
            </a:r>
            <a:r>
              <a:rPr lang="en-US" sz="2000" dirty="0">
                <a:solidFill>
                  <a:schemeClr val="tx2"/>
                </a:solidFill>
              </a:rPr>
              <a:t>page </a:t>
            </a:r>
            <a:r>
              <a:rPr lang="en-US" sz="2000" dirty="0" smtClean="0">
                <a:solidFill>
                  <a:schemeClr val="tx2"/>
                </a:solidFill>
              </a:rPr>
              <a:t>ad</a:t>
            </a:r>
            <a:r>
              <a:rPr lang="tr-TR" sz="2000" dirty="0" smtClean="0">
                <a:solidFill>
                  <a:schemeClr val="tx2"/>
                </a:solidFill>
              </a:rPr>
              <a:t> on </a:t>
            </a:r>
            <a:r>
              <a:rPr lang="tr-TR" sz="2000" dirty="0">
                <a:solidFill>
                  <a:schemeClr val="tx2"/>
                </a:solidFill>
              </a:rPr>
              <a:t>2</a:t>
            </a:r>
            <a:r>
              <a:rPr lang="en-US" sz="2000" dirty="0" smtClean="0">
                <a:solidFill>
                  <a:schemeClr val="tx2"/>
                </a:solidFill>
              </a:rPr>
              <a:t> </a:t>
            </a:r>
            <a:r>
              <a:rPr lang="en-US" sz="2000" dirty="0">
                <a:solidFill>
                  <a:schemeClr val="tx2"/>
                </a:solidFill>
              </a:rPr>
              <a:t>issues of Rubber Magazine </a:t>
            </a:r>
            <a:endParaRPr lang="tr-TR" sz="2000" dirty="0" smtClean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tr-TR" sz="7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tr-TR" sz="2000" dirty="0" err="1">
                <a:solidFill>
                  <a:schemeClr val="tx2"/>
                </a:solidFill>
              </a:rPr>
              <a:t>Free</a:t>
            </a:r>
            <a:r>
              <a:rPr lang="tr-TR" sz="2000" dirty="0">
                <a:solidFill>
                  <a:schemeClr val="tx2"/>
                </a:solidFill>
              </a:rPr>
              <a:t> of </a:t>
            </a:r>
            <a:r>
              <a:rPr lang="tr-TR" sz="2000" dirty="0" err="1">
                <a:solidFill>
                  <a:schemeClr val="tx2"/>
                </a:solidFill>
              </a:rPr>
              <a:t>charge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tr-TR" sz="2000" dirty="0" err="1">
                <a:solidFill>
                  <a:schemeClr val="tx2"/>
                </a:solidFill>
              </a:rPr>
              <a:t>participation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tr-TR" sz="2000" dirty="0" err="1">
                <a:solidFill>
                  <a:schemeClr val="tx2"/>
                </a:solidFill>
              </a:rPr>
              <a:t>to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tr-TR" sz="2000" dirty="0" err="1">
                <a:solidFill>
                  <a:schemeClr val="tx2"/>
                </a:solidFill>
              </a:rPr>
              <a:t>the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tr-TR" sz="2000" dirty="0" err="1">
                <a:solidFill>
                  <a:schemeClr val="tx2"/>
                </a:solidFill>
              </a:rPr>
              <a:t>Congress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tr-TR" sz="2000" dirty="0" err="1">
                <a:solidFill>
                  <a:schemeClr val="tx2"/>
                </a:solidFill>
              </a:rPr>
              <a:t>for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tr-TR" sz="2000" dirty="0" smtClean="0">
                <a:solidFill>
                  <a:schemeClr val="tx2"/>
                </a:solidFill>
              </a:rPr>
              <a:t>2 </a:t>
            </a:r>
            <a:r>
              <a:rPr lang="tr-TR" sz="2000" dirty="0" err="1">
                <a:solidFill>
                  <a:schemeClr val="tx2"/>
                </a:solidFill>
              </a:rPr>
              <a:t>people</a:t>
            </a:r>
            <a:endParaRPr lang="en-US" sz="20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40" t="8420" r="29840" b="34880"/>
          <a:stretch/>
        </p:blipFill>
        <p:spPr>
          <a:xfrm>
            <a:off x="179512" y="5801518"/>
            <a:ext cx="1232932" cy="1155874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136934"/>
            <a:ext cx="1419858" cy="1419858"/>
          </a:xfrm>
          <a:prstGeom prst="rect">
            <a:avLst/>
          </a:prstGeom>
        </p:spPr>
      </p:pic>
      <p:sp>
        <p:nvSpPr>
          <p:cNvPr id="9" name="TextBox 5"/>
          <p:cNvSpPr txBox="1"/>
          <p:nvPr/>
        </p:nvSpPr>
        <p:spPr>
          <a:xfrm>
            <a:off x="2609782" y="303039"/>
            <a:ext cx="48605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600" b="1" dirty="0" smtClean="0">
                <a:solidFill>
                  <a:schemeClr val="tx2"/>
                </a:solidFill>
              </a:rPr>
              <a:t>SPONSORSHIP OPTIONS</a:t>
            </a:r>
            <a:endParaRPr lang="tr-TR" sz="2600" b="1" dirty="0">
              <a:solidFill>
                <a:schemeClr val="tx2"/>
              </a:solidFill>
            </a:endParaRPr>
          </a:p>
        </p:txBody>
      </p:sp>
      <p:sp>
        <p:nvSpPr>
          <p:cNvPr id="10" name="TextBox 3"/>
          <p:cNvSpPr txBox="1"/>
          <p:nvPr/>
        </p:nvSpPr>
        <p:spPr>
          <a:xfrm>
            <a:off x="6228184" y="5229371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10.000 €</a:t>
            </a:r>
            <a:endParaRPr lang="tr-TR" sz="32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64818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403648" y="6079724"/>
            <a:ext cx="7272808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467544" y="1327174"/>
            <a:ext cx="37774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b="1" u="sng" dirty="0" smtClean="0">
                <a:solidFill>
                  <a:schemeClr val="tx2"/>
                </a:solidFill>
              </a:rPr>
              <a:t>Bronz </a:t>
            </a:r>
            <a:r>
              <a:rPr lang="tr-TR" sz="2200" b="1" u="sng" dirty="0" err="1" smtClean="0">
                <a:solidFill>
                  <a:schemeClr val="tx2"/>
                </a:solidFill>
              </a:rPr>
              <a:t>Sponsorship</a:t>
            </a:r>
            <a:endParaRPr lang="tr-TR" sz="2200" b="1" u="sng" dirty="0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4395" y="2114163"/>
            <a:ext cx="7305842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tr-TR" sz="2000" dirty="0">
                <a:solidFill>
                  <a:schemeClr val="tx2"/>
                </a:solidFill>
              </a:rPr>
              <a:t>C</a:t>
            </a:r>
            <a:r>
              <a:rPr lang="en-US" sz="2000" dirty="0" err="1">
                <a:solidFill>
                  <a:schemeClr val="tx2"/>
                </a:solidFill>
              </a:rPr>
              <a:t>ompany</a:t>
            </a:r>
            <a:r>
              <a:rPr lang="en-US" sz="2000" dirty="0">
                <a:solidFill>
                  <a:schemeClr val="tx2"/>
                </a:solidFill>
              </a:rPr>
              <a:t> logo and name mentioned as the </a:t>
            </a:r>
            <a:r>
              <a:rPr lang="tr-TR" sz="2000" dirty="0" err="1" smtClean="0">
                <a:solidFill>
                  <a:schemeClr val="tx2"/>
                </a:solidFill>
              </a:rPr>
              <a:t>bronze</a:t>
            </a:r>
            <a:r>
              <a:rPr lang="en-US" sz="2000" dirty="0" smtClean="0">
                <a:solidFill>
                  <a:schemeClr val="tx2"/>
                </a:solidFill>
              </a:rPr>
              <a:t> </a:t>
            </a:r>
            <a:r>
              <a:rPr lang="en-US" sz="2000" dirty="0">
                <a:solidFill>
                  <a:schemeClr val="tx2"/>
                </a:solidFill>
              </a:rPr>
              <a:t>sponsor at congress announcements</a:t>
            </a:r>
            <a:endParaRPr lang="tr-TR" sz="20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sz="7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Special thanks at the official website of the congress</a:t>
            </a:r>
            <a:endParaRPr lang="tr-TR" sz="20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sz="7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tr-TR" sz="2000" dirty="0" err="1">
                <a:solidFill>
                  <a:schemeClr val="tx2"/>
                </a:solidFill>
              </a:rPr>
              <a:t>Free</a:t>
            </a:r>
            <a:r>
              <a:rPr lang="tr-TR" sz="2000" dirty="0">
                <a:solidFill>
                  <a:schemeClr val="tx2"/>
                </a:solidFill>
              </a:rPr>
              <a:t> of </a:t>
            </a:r>
            <a:r>
              <a:rPr lang="tr-TR" sz="2000" dirty="0" err="1">
                <a:solidFill>
                  <a:schemeClr val="tx2"/>
                </a:solidFill>
              </a:rPr>
              <a:t>charge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tr-TR" sz="2000" dirty="0" err="1">
                <a:solidFill>
                  <a:schemeClr val="tx2"/>
                </a:solidFill>
              </a:rPr>
              <a:t>participation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tr-TR" sz="2000" dirty="0" err="1">
                <a:solidFill>
                  <a:schemeClr val="tx2"/>
                </a:solidFill>
              </a:rPr>
              <a:t>to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tr-TR" sz="2000" dirty="0" err="1">
                <a:solidFill>
                  <a:schemeClr val="tx2"/>
                </a:solidFill>
              </a:rPr>
              <a:t>the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tr-TR" sz="2000" dirty="0" err="1">
                <a:solidFill>
                  <a:schemeClr val="tx2"/>
                </a:solidFill>
              </a:rPr>
              <a:t>Congress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tr-TR" sz="2000" dirty="0" err="1">
                <a:solidFill>
                  <a:schemeClr val="tx2"/>
                </a:solidFill>
              </a:rPr>
              <a:t>for</a:t>
            </a:r>
            <a:r>
              <a:rPr lang="tr-TR" sz="2000" dirty="0">
                <a:solidFill>
                  <a:schemeClr val="tx2"/>
                </a:solidFill>
              </a:rPr>
              <a:t> 2 </a:t>
            </a:r>
            <a:r>
              <a:rPr lang="tr-TR" sz="2000" dirty="0" err="1">
                <a:solidFill>
                  <a:schemeClr val="tx2"/>
                </a:solidFill>
              </a:rPr>
              <a:t>people</a:t>
            </a:r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40" t="8420" r="29840" b="34880"/>
          <a:stretch/>
        </p:blipFill>
        <p:spPr>
          <a:xfrm>
            <a:off x="179512" y="5801518"/>
            <a:ext cx="1232932" cy="1155874"/>
          </a:xfrm>
          <a:prstGeom prst="rect">
            <a:avLst/>
          </a:prstGeom>
        </p:spPr>
      </p:pic>
      <p:sp>
        <p:nvSpPr>
          <p:cNvPr id="9" name="TextBox 5"/>
          <p:cNvSpPr txBox="1"/>
          <p:nvPr/>
        </p:nvSpPr>
        <p:spPr>
          <a:xfrm>
            <a:off x="2609782" y="303039"/>
            <a:ext cx="48605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600" b="1" dirty="0" smtClean="0">
                <a:solidFill>
                  <a:schemeClr val="tx2"/>
                </a:solidFill>
              </a:rPr>
              <a:t>SPONSORSHIP OPTIONS</a:t>
            </a:r>
            <a:endParaRPr lang="tr-TR" sz="2600" b="1" dirty="0">
              <a:solidFill>
                <a:schemeClr val="tx2"/>
              </a:solidFill>
            </a:endParaRPr>
          </a:p>
        </p:txBody>
      </p:sp>
      <p:sp>
        <p:nvSpPr>
          <p:cNvPr id="10" name="TextBox 3"/>
          <p:cNvSpPr txBox="1"/>
          <p:nvPr/>
        </p:nvSpPr>
        <p:spPr>
          <a:xfrm>
            <a:off x="6909896" y="5202057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2.000 €</a:t>
            </a:r>
            <a:endParaRPr lang="tr-TR" sz="32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1610" y="135557"/>
            <a:ext cx="1372877" cy="1372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58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403648" y="6079724"/>
            <a:ext cx="7272808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598013" y="1093713"/>
            <a:ext cx="37774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b="1" u="sng" dirty="0" smtClean="0">
                <a:solidFill>
                  <a:schemeClr val="tx2"/>
                </a:solidFill>
              </a:rPr>
              <a:t>Gala </a:t>
            </a:r>
            <a:r>
              <a:rPr lang="tr-TR" sz="2200" b="1" u="sng" dirty="0" err="1" smtClean="0">
                <a:solidFill>
                  <a:schemeClr val="tx2"/>
                </a:solidFill>
              </a:rPr>
              <a:t>Dinner</a:t>
            </a:r>
            <a:r>
              <a:rPr lang="tr-TR" sz="2200" b="1" u="sng" dirty="0" smtClean="0">
                <a:solidFill>
                  <a:schemeClr val="tx2"/>
                </a:solidFill>
              </a:rPr>
              <a:t> Sponsorship</a:t>
            </a:r>
            <a:endParaRPr lang="tr-TR" sz="2200" b="1" u="sng" dirty="0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47071" y="1863156"/>
            <a:ext cx="730584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Logo at the closing </a:t>
            </a:r>
            <a:r>
              <a:rPr lang="en-US" sz="2000" dirty="0" smtClean="0">
                <a:solidFill>
                  <a:schemeClr val="tx2"/>
                </a:solidFill>
              </a:rPr>
              <a:t>reception</a:t>
            </a:r>
            <a:endParaRPr lang="tr-TR" sz="2000" dirty="0" smtClean="0">
              <a:solidFill>
                <a:schemeClr val="tx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700" dirty="0">
              <a:solidFill>
                <a:schemeClr val="tx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Special thanks on program </a:t>
            </a:r>
            <a:r>
              <a:rPr lang="en-US" sz="2000" dirty="0" smtClean="0">
                <a:solidFill>
                  <a:schemeClr val="tx2"/>
                </a:solidFill>
              </a:rPr>
              <a:t>manual</a:t>
            </a:r>
            <a:endParaRPr lang="tr-TR" sz="2000" dirty="0" smtClean="0">
              <a:solidFill>
                <a:schemeClr val="tx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700" dirty="0">
              <a:solidFill>
                <a:schemeClr val="tx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Special thanks at official website of the </a:t>
            </a:r>
            <a:r>
              <a:rPr lang="en-US" sz="2000" dirty="0" smtClean="0">
                <a:solidFill>
                  <a:schemeClr val="tx2"/>
                </a:solidFill>
              </a:rPr>
              <a:t>congress</a:t>
            </a:r>
            <a:endParaRPr lang="tr-TR" sz="2000" dirty="0" smtClean="0">
              <a:solidFill>
                <a:schemeClr val="tx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700" dirty="0">
              <a:solidFill>
                <a:schemeClr val="tx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2"/>
                </a:solidFill>
              </a:rPr>
              <a:t>Re</a:t>
            </a:r>
            <a:r>
              <a:rPr lang="tr-TR" sz="2000" dirty="0" smtClean="0">
                <a:solidFill>
                  <a:schemeClr val="tx2"/>
                </a:solidFill>
              </a:rPr>
              <a:t>s</a:t>
            </a:r>
            <a:r>
              <a:rPr lang="en-US" sz="2000" dirty="0" smtClean="0">
                <a:solidFill>
                  <a:schemeClr val="tx2"/>
                </a:solidFill>
              </a:rPr>
              <a:t>erved </a:t>
            </a:r>
            <a:r>
              <a:rPr lang="en-US" sz="2000" dirty="0">
                <a:solidFill>
                  <a:schemeClr val="tx2"/>
                </a:solidFill>
              </a:rPr>
              <a:t>table at the </a:t>
            </a:r>
            <a:r>
              <a:rPr lang="tr-TR" sz="2000" dirty="0" smtClean="0">
                <a:solidFill>
                  <a:schemeClr val="tx2"/>
                </a:solidFill>
              </a:rPr>
              <a:t>Gala </a:t>
            </a:r>
            <a:r>
              <a:rPr lang="tr-TR" sz="2000" dirty="0" err="1" smtClean="0">
                <a:solidFill>
                  <a:schemeClr val="tx2"/>
                </a:solidFill>
              </a:rPr>
              <a:t>Dinner</a:t>
            </a:r>
            <a:r>
              <a:rPr lang="tr-TR" sz="2000" dirty="0" smtClean="0">
                <a:solidFill>
                  <a:schemeClr val="tx2"/>
                </a:solidFill>
              </a:rPr>
              <a:t> </a:t>
            </a:r>
            <a:r>
              <a:rPr lang="tr-TR" sz="2000" dirty="0" err="1" smtClean="0">
                <a:solidFill>
                  <a:schemeClr val="tx2"/>
                </a:solidFill>
              </a:rPr>
              <a:t>and</a:t>
            </a:r>
            <a:r>
              <a:rPr lang="tr-TR" sz="2000" dirty="0" smtClean="0">
                <a:solidFill>
                  <a:schemeClr val="tx2"/>
                </a:solidFill>
              </a:rPr>
              <a:t> </a:t>
            </a:r>
            <a:r>
              <a:rPr lang="tr-TR" sz="2000" dirty="0" err="1" smtClean="0">
                <a:solidFill>
                  <a:schemeClr val="tx2"/>
                </a:solidFill>
              </a:rPr>
              <a:t>invitations</a:t>
            </a:r>
            <a:r>
              <a:rPr lang="tr-TR" sz="2000" dirty="0" smtClean="0">
                <a:solidFill>
                  <a:schemeClr val="tx2"/>
                </a:solidFill>
              </a:rPr>
              <a:t> </a:t>
            </a:r>
            <a:r>
              <a:rPr lang="tr-TR" sz="2000" dirty="0" err="1" smtClean="0">
                <a:solidFill>
                  <a:schemeClr val="tx2"/>
                </a:solidFill>
              </a:rPr>
              <a:t>for</a:t>
            </a:r>
            <a:r>
              <a:rPr lang="tr-TR" sz="2000" dirty="0" smtClean="0">
                <a:solidFill>
                  <a:schemeClr val="tx2"/>
                </a:solidFill>
              </a:rPr>
              <a:t> 4 </a:t>
            </a:r>
            <a:r>
              <a:rPr lang="tr-TR" sz="2000" dirty="0" err="1" smtClean="0">
                <a:solidFill>
                  <a:schemeClr val="tx2"/>
                </a:solidFill>
              </a:rPr>
              <a:t>people</a:t>
            </a:r>
            <a:endParaRPr lang="tr-TR" sz="2000" dirty="0" smtClean="0">
              <a:solidFill>
                <a:schemeClr val="tx2"/>
              </a:solidFill>
            </a:endParaRPr>
          </a:p>
          <a:p>
            <a:endParaRPr lang="en-US" sz="700" dirty="0">
              <a:solidFill>
                <a:schemeClr val="tx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2"/>
                </a:solidFill>
              </a:rPr>
              <a:t>1 </a:t>
            </a:r>
            <a:r>
              <a:rPr lang="en-US" sz="2000" dirty="0">
                <a:solidFill>
                  <a:schemeClr val="tx2"/>
                </a:solidFill>
              </a:rPr>
              <a:t>page </a:t>
            </a:r>
            <a:r>
              <a:rPr lang="en-US" sz="2000" dirty="0" smtClean="0">
                <a:solidFill>
                  <a:schemeClr val="tx2"/>
                </a:solidFill>
              </a:rPr>
              <a:t>ads</a:t>
            </a:r>
            <a:r>
              <a:rPr lang="tr-TR" sz="2000" dirty="0" smtClean="0">
                <a:solidFill>
                  <a:schemeClr val="tx2"/>
                </a:solidFill>
              </a:rPr>
              <a:t> on </a:t>
            </a:r>
            <a:r>
              <a:rPr lang="tr-TR" sz="2000" dirty="0">
                <a:solidFill>
                  <a:schemeClr val="tx2"/>
                </a:solidFill>
              </a:rPr>
              <a:t>3</a:t>
            </a:r>
            <a:r>
              <a:rPr lang="en-US" sz="2000" dirty="0" smtClean="0">
                <a:solidFill>
                  <a:schemeClr val="tx2"/>
                </a:solidFill>
              </a:rPr>
              <a:t> </a:t>
            </a:r>
            <a:r>
              <a:rPr lang="en-US" sz="2000" dirty="0">
                <a:solidFill>
                  <a:schemeClr val="tx2"/>
                </a:solidFill>
              </a:rPr>
              <a:t>issues of Rubber Magazine </a:t>
            </a: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40" t="8420" r="29840" b="34880"/>
          <a:stretch/>
        </p:blipFill>
        <p:spPr>
          <a:xfrm>
            <a:off x="179512" y="5801518"/>
            <a:ext cx="1232932" cy="1155874"/>
          </a:xfrm>
          <a:prstGeom prst="rect">
            <a:avLst/>
          </a:prstGeom>
        </p:spPr>
      </p:pic>
      <p:sp>
        <p:nvSpPr>
          <p:cNvPr id="9" name="TextBox 5"/>
          <p:cNvSpPr txBox="1"/>
          <p:nvPr/>
        </p:nvSpPr>
        <p:spPr>
          <a:xfrm>
            <a:off x="2609782" y="303039"/>
            <a:ext cx="48605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600" b="1" dirty="0" smtClean="0">
                <a:solidFill>
                  <a:schemeClr val="tx2"/>
                </a:solidFill>
              </a:rPr>
              <a:t>SPONSORSHIP OPTIONS</a:t>
            </a:r>
            <a:endParaRPr lang="tr-TR" sz="2600" b="1" dirty="0">
              <a:solidFill>
                <a:schemeClr val="tx2"/>
              </a:solidFill>
            </a:endParaRPr>
          </a:p>
        </p:txBody>
      </p:sp>
      <p:sp>
        <p:nvSpPr>
          <p:cNvPr id="10" name="TextBox 3"/>
          <p:cNvSpPr txBox="1"/>
          <p:nvPr/>
        </p:nvSpPr>
        <p:spPr>
          <a:xfrm>
            <a:off x="6228184" y="5229371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10.000 €</a:t>
            </a:r>
            <a:endParaRPr lang="tr-TR" sz="32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20856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403648" y="6079724"/>
            <a:ext cx="7272808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611267" y="311047"/>
            <a:ext cx="48605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600" b="1" dirty="0" smtClean="0">
                <a:solidFill>
                  <a:schemeClr val="tx2"/>
                </a:solidFill>
              </a:rPr>
              <a:t>SPONSORSHIP OPTIONS</a:t>
            </a:r>
            <a:endParaRPr lang="tr-TR" sz="2600" b="1" dirty="0">
              <a:solidFill>
                <a:schemeClr val="tx2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6482" y="1081696"/>
            <a:ext cx="39715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b="1" u="sng" dirty="0" smtClean="0">
                <a:solidFill>
                  <a:schemeClr val="tx2"/>
                </a:solidFill>
              </a:rPr>
              <a:t>Opening Reception Sponsorship</a:t>
            </a:r>
            <a:endParaRPr lang="tr-TR" sz="2200" b="1" u="sng" dirty="0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76829" y="2021211"/>
            <a:ext cx="730584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Poster, roll-up at the opening </a:t>
            </a:r>
            <a:r>
              <a:rPr lang="en-US" sz="2000" dirty="0" smtClean="0">
                <a:solidFill>
                  <a:schemeClr val="tx2"/>
                </a:solidFill>
              </a:rPr>
              <a:t>reception</a:t>
            </a:r>
            <a:endParaRPr lang="tr-TR" sz="2000" dirty="0" smtClean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sz="7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Special thanks on program </a:t>
            </a:r>
            <a:r>
              <a:rPr lang="en-US" sz="2000" dirty="0" smtClean="0">
                <a:solidFill>
                  <a:schemeClr val="tx2"/>
                </a:solidFill>
              </a:rPr>
              <a:t>manual</a:t>
            </a:r>
            <a:endParaRPr lang="tr-TR" sz="2000" dirty="0" smtClean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sz="7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Special thanks at official website of the </a:t>
            </a:r>
            <a:r>
              <a:rPr lang="en-US" sz="2000" dirty="0" smtClean="0">
                <a:solidFill>
                  <a:schemeClr val="tx2"/>
                </a:solidFill>
              </a:rPr>
              <a:t>congress</a:t>
            </a:r>
            <a:endParaRPr lang="tr-TR" sz="2000" dirty="0" smtClean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sz="7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4 </a:t>
            </a:r>
            <a:r>
              <a:rPr lang="en-US" sz="2000" dirty="0" smtClean="0">
                <a:solidFill>
                  <a:schemeClr val="tx2"/>
                </a:solidFill>
              </a:rPr>
              <a:t>invitation</a:t>
            </a:r>
            <a:r>
              <a:rPr lang="tr-TR" sz="2000" dirty="0" smtClean="0">
                <a:solidFill>
                  <a:schemeClr val="tx2"/>
                </a:solidFill>
              </a:rPr>
              <a:t>s</a:t>
            </a:r>
            <a:r>
              <a:rPr lang="en-US" sz="2000" dirty="0" smtClean="0">
                <a:solidFill>
                  <a:schemeClr val="tx2"/>
                </a:solidFill>
              </a:rPr>
              <a:t> </a:t>
            </a:r>
            <a:r>
              <a:rPr lang="en-US" sz="2000" dirty="0">
                <a:solidFill>
                  <a:schemeClr val="tx2"/>
                </a:solidFill>
              </a:rPr>
              <a:t>to enter the </a:t>
            </a:r>
            <a:r>
              <a:rPr lang="en-US" sz="2000" dirty="0" smtClean="0">
                <a:solidFill>
                  <a:schemeClr val="tx2"/>
                </a:solidFill>
              </a:rPr>
              <a:t>reception</a:t>
            </a:r>
            <a:endParaRPr lang="tr-TR" sz="2000" dirty="0" smtClean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sz="700" dirty="0">
              <a:solidFill>
                <a:schemeClr val="tx2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2"/>
                </a:solidFill>
              </a:rPr>
              <a:t>1 </a:t>
            </a:r>
            <a:r>
              <a:rPr lang="en-US" sz="2000" dirty="0">
                <a:solidFill>
                  <a:schemeClr val="tx2"/>
                </a:solidFill>
              </a:rPr>
              <a:t>page </a:t>
            </a:r>
            <a:r>
              <a:rPr lang="en-US" sz="2000" dirty="0" smtClean="0">
                <a:solidFill>
                  <a:schemeClr val="tx2"/>
                </a:solidFill>
              </a:rPr>
              <a:t>ads</a:t>
            </a:r>
            <a:r>
              <a:rPr lang="tr-TR" sz="2000" dirty="0">
                <a:solidFill>
                  <a:schemeClr val="tx2"/>
                </a:solidFill>
              </a:rPr>
              <a:t> </a:t>
            </a:r>
            <a:r>
              <a:rPr lang="tr-TR" sz="2000" dirty="0" smtClean="0">
                <a:solidFill>
                  <a:schemeClr val="tx2"/>
                </a:solidFill>
              </a:rPr>
              <a:t>on 2</a:t>
            </a:r>
            <a:r>
              <a:rPr lang="en-US" sz="2000" dirty="0" smtClean="0">
                <a:solidFill>
                  <a:schemeClr val="tx2"/>
                </a:solidFill>
              </a:rPr>
              <a:t> </a:t>
            </a:r>
            <a:r>
              <a:rPr lang="en-US" sz="2000" dirty="0">
                <a:solidFill>
                  <a:schemeClr val="tx2"/>
                </a:solidFill>
              </a:rPr>
              <a:t>issues of Rubber Magazine </a:t>
            </a: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40" t="8420" r="29840" b="34880"/>
          <a:stretch/>
        </p:blipFill>
        <p:spPr>
          <a:xfrm>
            <a:off x="179512" y="5801518"/>
            <a:ext cx="1232932" cy="1155874"/>
          </a:xfrm>
          <a:prstGeom prst="rect">
            <a:avLst/>
          </a:prstGeom>
        </p:spPr>
      </p:pic>
      <p:sp>
        <p:nvSpPr>
          <p:cNvPr id="9" name="TextBox 3"/>
          <p:cNvSpPr txBox="1"/>
          <p:nvPr/>
        </p:nvSpPr>
        <p:spPr>
          <a:xfrm>
            <a:off x="6228184" y="5229371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6.000 €</a:t>
            </a:r>
            <a:endParaRPr lang="tr-TR" sz="32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9476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Resim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40" t="8420" r="29840" b="34880"/>
          <a:stretch/>
        </p:blipFill>
        <p:spPr>
          <a:xfrm>
            <a:off x="179512" y="5801518"/>
            <a:ext cx="1232932" cy="1155874"/>
          </a:xfrm>
          <a:prstGeom prst="rect">
            <a:avLst/>
          </a:prstGeom>
        </p:spPr>
      </p:pic>
      <p:sp>
        <p:nvSpPr>
          <p:cNvPr id="11" name="TextBox 5"/>
          <p:cNvSpPr txBox="1"/>
          <p:nvPr/>
        </p:nvSpPr>
        <p:spPr>
          <a:xfrm>
            <a:off x="2609782" y="303039"/>
            <a:ext cx="48605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600" b="1" dirty="0" smtClean="0">
                <a:solidFill>
                  <a:schemeClr val="tx2"/>
                </a:solidFill>
              </a:rPr>
              <a:t>SPONSORSHIP OPTIONS</a:t>
            </a:r>
            <a:endParaRPr lang="tr-TR" sz="2600" b="1" dirty="0">
              <a:solidFill>
                <a:schemeClr val="tx2"/>
              </a:solidFill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762507" y="2420888"/>
            <a:ext cx="37774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b="1" u="sng" dirty="0" smtClean="0">
                <a:solidFill>
                  <a:schemeClr val="tx2"/>
                </a:solidFill>
              </a:rPr>
              <a:t>USB Drive</a:t>
            </a:r>
            <a:endParaRPr lang="tr-TR" sz="2200" b="1" u="sng" dirty="0">
              <a:solidFill>
                <a:schemeClr val="tx2"/>
              </a:solidFill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762507" y="1052736"/>
            <a:ext cx="37774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b="1" u="sng" dirty="0" smtClean="0">
                <a:solidFill>
                  <a:schemeClr val="tx2"/>
                </a:solidFill>
              </a:rPr>
              <a:t>Congress Bag</a:t>
            </a:r>
            <a:endParaRPr lang="tr-TR" sz="2200" b="1" u="sng" dirty="0">
              <a:solidFill>
                <a:schemeClr val="tx2"/>
              </a:solidFill>
            </a:endParaRPr>
          </a:p>
        </p:txBody>
      </p:sp>
      <p:sp>
        <p:nvSpPr>
          <p:cNvPr id="15" name="TextBox 1"/>
          <p:cNvSpPr txBox="1"/>
          <p:nvPr/>
        </p:nvSpPr>
        <p:spPr>
          <a:xfrm>
            <a:off x="762507" y="4077072"/>
            <a:ext cx="37774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b="1" u="sng" dirty="0" smtClean="0">
                <a:solidFill>
                  <a:schemeClr val="tx2"/>
                </a:solidFill>
              </a:rPr>
              <a:t>Badge String</a:t>
            </a:r>
            <a:endParaRPr lang="tr-TR" sz="2200" b="1" u="sng" dirty="0">
              <a:solidFill>
                <a:schemeClr val="tx2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60936" y="1556792"/>
            <a:ext cx="63367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Single </a:t>
            </a:r>
            <a:r>
              <a:rPr lang="en-US" sz="2000" dirty="0" smtClean="0">
                <a:solidFill>
                  <a:schemeClr val="tx2"/>
                </a:solidFill>
              </a:rPr>
              <a:t>colored </a:t>
            </a:r>
            <a:r>
              <a:rPr lang="en-US" sz="2000" dirty="0">
                <a:solidFill>
                  <a:schemeClr val="tx2"/>
                </a:solidFill>
              </a:rPr>
              <a:t>Sponsor Logo on the congress </a:t>
            </a:r>
            <a:r>
              <a:rPr lang="en-US" sz="2000" dirty="0" smtClean="0">
                <a:solidFill>
                  <a:schemeClr val="tx2"/>
                </a:solidFill>
              </a:rPr>
              <a:t>bag </a:t>
            </a:r>
            <a:endParaRPr lang="tr-TR" sz="2000" dirty="0">
              <a:solidFill>
                <a:schemeClr val="tx2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262759" y="2924944"/>
            <a:ext cx="77768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000" dirty="0">
                <a:solidFill>
                  <a:schemeClr val="tx2"/>
                </a:solidFill>
              </a:rPr>
              <a:t>C</a:t>
            </a:r>
            <a:r>
              <a:rPr lang="en-US" sz="2000" dirty="0" err="1" smtClean="0">
                <a:solidFill>
                  <a:schemeClr val="tx2"/>
                </a:solidFill>
              </a:rPr>
              <a:t>ompany</a:t>
            </a:r>
            <a:r>
              <a:rPr lang="en-US" sz="2000" dirty="0" smtClean="0">
                <a:solidFill>
                  <a:schemeClr val="tx2"/>
                </a:solidFill>
              </a:rPr>
              <a:t> </a:t>
            </a:r>
            <a:r>
              <a:rPr lang="en-US" sz="2000" dirty="0">
                <a:solidFill>
                  <a:schemeClr val="tx2"/>
                </a:solidFill>
              </a:rPr>
              <a:t>logo on USB and contain the logo that has the company information in the </a:t>
            </a:r>
            <a:r>
              <a:rPr lang="en-US" sz="2000" dirty="0" smtClean="0">
                <a:solidFill>
                  <a:schemeClr val="tx2"/>
                </a:solidFill>
              </a:rPr>
              <a:t>USB</a:t>
            </a:r>
            <a:endParaRPr lang="tr-TR" sz="2000" dirty="0">
              <a:solidFill>
                <a:schemeClr val="tx2"/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260936" y="4653136"/>
            <a:ext cx="7272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Single </a:t>
            </a:r>
            <a:r>
              <a:rPr lang="en-US" sz="2000" dirty="0" smtClean="0">
                <a:solidFill>
                  <a:schemeClr val="tx2"/>
                </a:solidFill>
              </a:rPr>
              <a:t>colored </a:t>
            </a:r>
            <a:r>
              <a:rPr lang="en-US" sz="2000" dirty="0">
                <a:solidFill>
                  <a:schemeClr val="tx2"/>
                </a:solidFill>
              </a:rPr>
              <a:t>sponsor logo on the badge string that is given to all participants of the </a:t>
            </a:r>
            <a:r>
              <a:rPr lang="en-US" sz="2000" dirty="0" smtClean="0">
                <a:solidFill>
                  <a:schemeClr val="tx2"/>
                </a:solidFill>
              </a:rPr>
              <a:t>conference</a:t>
            </a:r>
            <a:endParaRPr lang="tr-TR" sz="2000" dirty="0">
              <a:solidFill>
                <a:schemeClr val="tx2"/>
              </a:solidFill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7258981" y="1941399"/>
            <a:ext cx="8835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3.000 €</a:t>
            </a:r>
            <a:endParaRPr lang="tr-TR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7265215" y="3521333"/>
            <a:ext cx="8835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2.500 €</a:t>
            </a:r>
            <a:endParaRPr lang="tr-TR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258981" y="5334292"/>
            <a:ext cx="8835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1.250 €</a:t>
            </a:r>
            <a:endParaRPr lang="tr-TR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2" name="Straight Connector 4"/>
          <p:cNvCxnSpPr/>
          <p:nvPr/>
        </p:nvCxnSpPr>
        <p:spPr>
          <a:xfrm>
            <a:off x="1403648" y="6079724"/>
            <a:ext cx="7272808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059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eçmişe bakış">
  <a:themeElements>
    <a:clrScheme name="Geçmişe bakış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Geçmişe bakış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eçmişe bakış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22799</TotalTime>
  <Words>512</Words>
  <Application>Microsoft Office PowerPoint</Application>
  <PresentationFormat>Ekran Gösterisi (4:3)</PresentationFormat>
  <Paragraphs>129</Paragraphs>
  <Slides>11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Geçmişe bakış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zafer alemdar</dc:creator>
  <cp:lastModifiedBy>ganimet genç</cp:lastModifiedBy>
  <cp:revision>90</cp:revision>
  <cp:lastPrinted>2017-12-21T10:31:38Z</cp:lastPrinted>
  <dcterms:created xsi:type="dcterms:W3CDTF">2016-05-17T09:08:31Z</dcterms:created>
  <dcterms:modified xsi:type="dcterms:W3CDTF">2017-12-21T10:35:24Z</dcterms:modified>
</cp:coreProperties>
</file>